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1" r:id="rId2"/>
    <p:sldId id="257" r:id="rId3"/>
    <p:sldId id="256" r:id="rId4"/>
    <p:sldId id="268" r:id="rId5"/>
    <p:sldId id="262" r:id="rId6"/>
    <p:sldId id="263" r:id="rId7"/>
    <p:sldId id="264" r:id="rId8"/>
    <p:sldId id="261" r:id="rId9"/>
    <p:sldId id="271" r:id="rId10"/>
    <p:sldId id="269" r:id="rId11"/>
    <p:sldId id="270" r:id="rId12"/>
    <p:sldId id="272" r:id="rId13"/>
    <p:sldId id="266" r:id="rId14"/>
    <p:sldId id="273" r:id="rId15"/>
    <p:sldId id="267" r:id="rId16"/>
    <p:sldId id="288" r:id="rId17"/>
    <p:sldId id="259" r:id="rId18"/>
    <p:sldId id="276" r:id="rId19"/>
    <p:sldId id="260" r:id="rId20"/>
    <p:sldId id="275" r:id="rId21"/>
    <p:sldId id="283" r:id="rId22"/>
    <p:sldId id="284" r:id="rId23"/>
    <p:sldId id="286" r:id="rId24"/>
    <p:sldId id="285" r:id="rId25"/>
    <p:sldId id="287" r:id="rId26"/>
    <p:sldId id="279" r:id="rId27"/>
    <p:sldId id="278" r:id="rId28"/>
    <p:sldId id="280" r:id="rId29"/>
    <p:sldId id="289" r:id="rId30"/>
    <p:sldId id="28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5/4/2019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8E8ED-4838-43CA-A1DD-82D127385382}"/>
              </a:ext>
            </a:extLst>
          </p:cNvPr>
          <p:cNvSpPr>
            <a:spLocks noGrp="1"/>
          </p:cNvSpPr>
          <p:nvPr>
            <p:ph type="ctrTitle"/>
          </p:nvPr>
        </p:nvSpPr>
        <p:spPr>
          <a:xfrm>
            <a:off x="3074769" y="330505"/>
            <a:ext cx="6497824" cy="835447"/>
          </a:xfrm>
        </p:spPr>
        <p:txBody>
          <a:bodyPr>
            <a:noAutofit/>
          </a:bodyPr>
          <a:lstStyle/>
          <a:p>
            <a:r>
              <a:rPr lang="fr-FR" b="1" dirty="0">
                <a:solidFill>
                  <a:srgbClr val="FFFF00"/>
                </a:solidFill>
              </a:rPr>
              <a:t>LE DROIT AU SECRET ?</a:t>
            </a:r>
            <a:endParaRPr lang="fr-FR" dirty="0">
              <a:solidFill>
                <a:srgbClr val="FFFF00"/>
              </a:solidFill>
            </a:endParaRPr>
          </a:p>
        </p:txBody>
      </p:sp>
      <p:sp>
        <p:nvSpPr>
          <p:cNvPr id="4" name="ZoneTexte 3">
            <a:extLst>
              <a:ext uri="{FF2B5EF4-FFF2-40B4-BE49-F238E27FC236}">
                <a16:creationId xmlns:a16="http://schemas.microsoft.com/office/drawing/2014/main" id="{965CED56-421C-4B48-BBBF-E5C24DF61DAB}"/>
              </a:ext>
            </a:extLst>
          </p:cNvPr>
          <p:cNvSpPr txBox="1"/>
          <p:nvPr/>
        </p:nvSpPr>
        <p:spPr>
          <a:xfrm>
            <a:off x="8868578" y="5875824"/>
            <a:ext cx="3150824" cy="738664"/>
          </a:xfrm>
          <a:prstGeom prst="rect">
            <a:avLst/>
          </a:prstGeom>
          <a:noFill/>
        </p:spPr>
        <p:txBody>
          <a:bodyPr wrap="square" rtlCol="0">
            <a:spAutoFit/>
          </a:bodyPr>
          <a:lstStyle/>
          <a:p>
            <a:r>
              <a:rPr lang="fr-FR" sz="2400" dirty="0"/>
              <a:t>Melle</a:t>
            </a:r>
            <a:r>
              <a:rPr lang="fr-FR" dirty="0"/>
              <a:t> jeudi 2 mai 2019</a:t>
            </a:r>
          </a:p>
          <a:p>
            <a:pPr algn="ctr"/>
            <a:r>
              <a:rPr lang="fr-FR" dirty="0"/>
              <a:t>Maurice Baron</a:t>
            </a:r>
          </a:p>
        </p:txBody>
      </p:sp>
      <p:sp>
        <p:nvSpPr>
          <p:cNvPr id="5" name="ZoneTexte 4">
            <a:extLst>
              <a:ext uri="{FF2B5EF4-FFF2-40B4-BE49-F238E27FC236}">
                <a16:creationId xmlns:a16="http://schemas.microsoft.com/office/drawing/2014/main" id="{270B3B9A-D776-412F-B633-373962F5942A}"/>
              </a:ext>
            </a:extLst>
          </p:cNvPr>
          <p:cNvSpPr txBox="1"/>
          <p:nvPr/>
        </p:nvSpPr>
        <p:spPr>
          <a:xfrm>
            <a:off x="627961" y="2090172"/>
            <a:ext cx="11391441" cy="3785652"/>
          </a:xfrm>
          <a:prstGeom prst="rect">
            <a:avLst/>
          </a:prstGeom>
          <a:noFill/>
        </p:spPr>
        <p:txBody>
          <a:bodyPr wrap="square" rtlCol="0">
            <a:spAutoFit/>
          </a:bodyPr>
          <a:lstStyle/>
          <a:p>
            <a:r>
              <a:rPr lang="fr-FR" sz="2400" b="1" dirty="0"/>
              <a:t>La valeur du secret est mise en question d’une double façon aujourd’hui.</a:t>
            </a:r>
          </a:p>
          <a:p>
            <a:endParaRPr lang="fr-FR" sz="2400" b="1" dirty="0"/>
          </a:p>
          <a:p>
            <a:r>
              <a:rPr lang="fr-FR" sz="2400" b="1" dirty="0"/>
              <a:t>	- Le secret qui couvre l’action criminelle ou perverse, dans l’oubli des victimes, n’est plus tolérable. </a:t>
            </a:r>
            <a:r>
              <a:rPr lang="fr-FR" sz="2400" b="1" i="1" dirty="0">
                <a:solidFill>
                  <a:srgbClr val="FFC000"/>
                </a:solidFill>
              </a:rPr>
              <a:t>Mais qui protège le criminel ou le pervers, s’il n’y a pas de secret en sa faveur ?</a:t>
            </a:r>
          </a:p>
          <a:p>
            <a:endParaRPr lang="fr-FR" sz="2400" b="1" i="1" dirty="0">
              <a:solidFill>
                <a:srgbClr val="FFC000"/>
              </a:solidFill>
            </a:endParaRPr>
          </a:p>
          <a:p>
            <a:r>
              <a:rPr lang="fr-FR" sz="2400" b="1" dirty="0"/>
              <a:t>	- Le secret qui couvre l’espace privé devient problématique, sous l’injonction ambiante du tout visible, du tout transparent, du tout partagé (réseaux sociaux…).  </a:t>
            </a:r>
            <a:r>
              <a:rPr lang="fr-FR" sz="2400" b="1" i="1" dirty="0">
                <a:solidFill>
                  <a:srgbClr val="FFC000"/>
                </a:solidFill>
              </a:rPr>
              <a:t>Quelle qualité de vie lorsque la distinction privé-public devient floue ?</a:t>
            </a:r>
          </a:p>
        </p:txBody>
      </p:sp>
    </p:spTree>
    <p:extLst>
      <p:ext uri="{BB962C8B-B14F-4D97-AF65-F5344CB8AC3E}">
        <p14:creationId xmlns:p14="http://schemas.microsoft.com/office/powerpoint/2010/main" val="138447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26F89E-D3BF-4BE0-A3BD-FA02493ADAE3}"/>
              </a:ext>
            </a:extLst>
          </p:cNvPr>
          <p:cNvSpPr/>
          <p:nvPr/>
        </p:nvSpPr>
        <p:spPr>
          <a:xfrm>
            <a:off x="681210" y="1263371"/>
            <a:ext cx="10829580" cy="5419240"/>
          </a:xfrm>
          <a:prstGeom prst="rect">
            <a:avLst/>
          </a:prstGeom>
        </p:spPr>
        <p:txBody>
          <a:bodyPr wrap="square">
            <a:spAutoFit/>
          </a:bodyPr>
          <a:lstStyle/>
          <a:p>
            <a:pPr marL="571500" indent="-571500">
              <a:lnSpc>
                <a:spcPct val="107000"/>
              </a:lnSpc>
              <a:spcAft>
                <a:spcPts val="800"/>
              </a:spcAft>
              <a:buFont typeface="Wingdings" panose="05000000000000000000" pitchFamily="2" charset="2"/>
              <a:buChar char="Ø"/>
            </a:pPr>
            <a:r>
              <a:rPr lang="fr-FR" sz="3600" dirty="0">
                <a:latin typeface="Calibri" panose="020F0502020204030204" pitchFamily="34" charset="0"/>
                <a:ea typeface="Calibri" panose="020F0502020204030204" pitchFamily="34" charset="0"/>
                <a:cs typeface="Times New Roman" panose="02020603050405020304" pitchFamily="18" charset="0"/>
              </a:rPr>
              <a:t>Le secret médical est intégré à la loi : </a:t>
            </a:r>
          </a:p>
          <a:p>
            <a:pPr>
              <a:lnSpc>
                <a:spcPct val="107000"/>
              </a:lnSpc>
              <a:spcAft>
                <a:spcPts val="800"/>
              </a:spcAft>
            </a:pPr>
            <a:r>
              <a:rPr lang="fr-FR" sz="2800" dirty="0">
                <a:latin typeface="Calibri" panose="020F0502020204030204" pitchFamily="34" charset="0"/>
                <a:ea typeface="Calibri" panose="020F0502020204030204" pitchFamily="34" charset="0"/>
                <a:cs typeface="Times New Roman" panose="02020603050405020304" pitchFamily="18" charset="0"/>
              </a:rPr>
              <a:t>	« </a:t>
            </a:r>
            <a:r>
              <a:rPr lang="fr-FR" sz="2800" i="1" dirty="0">
                <a:latin typeface="Calibri" panose="020F0502020204030204" pitchFamily="34" charset="0"/>
                <a:ea typeface="Calibri" panose="020F0502020204030204" pitchFamily="34" charset="0"/>
                <a:cs typeface="Times New Roman" panose="02020603050405020304" pitchFamily="18" charset="0"/>
              </a:rPr>
              <a:t>Les médecins … dépositaires des secrets qu’on leur confie, qui … auront révélé ces secrets seront punis… »</a:t>
            </a:r>
            <a:endParaRPr lang="fr-FR" sz="2800" dirty="0">
              <a:latin typeface="Calibri" panose="020F0502020204030204" pitchFamily="34" charset="0"/>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Ø"/>
            </a:pPr>
            <a:r>
              <a:rPr lang="fr-FR" sz="3600" dirty="0">
                <a:latin typeface="Calibri" panose="020F0502020204030204" pitchFamily="34" charset="0"/>
                <a:ea typeface="Calibri" panose="020F0502020204030204" pitchFamily="34" charset="0"/>
                <a:cs typeface="Times New Roman" panose="02020603050405020304" pitchFamily="18" charset="0"/>
              </a:rPr>
              <a:t>Protège les confidences de la personne soignée des possibles indiscrétions des médecins.</a:t>
            </a:r>
          </a:p>
          <a:p>
            <a:pPr marL="571500" indent="-571500">
              <a:lnSpc>
                <a:spcPct val="107000"/>
              </a:lnSpc>
              <a:spcAft>
                <a:spcPts val="800"/>
              </a:spcAft>
              <a:buFont typeface="Wingdings" panose="05000000000000000000" pitchFamily="2" charset="2"/>
              <a:buChar char="Ø"/>
            </a:pPr>
            <a:r>
              <a:rPr lang="fr-FR" sz="3600" dirty="0">
                <a:latin typeface="Calibri" panose="020F0502020204030204" pitchFamily="34" charset="0"/>
                <a:ea typeface="Calibri" panose="020F0502020204030204" pitchFamily="34" charset="0"/>
                <a:cs typeface="Times New Roman" panose="02020603050405020304" pitchFamily="18" charset="0"/>
              </a:rPr>
              <a:t>Le patient reste la source de l’information qu’il confie au médecin qui en devient le dépositaire</a:t>
            </a:r>
          </a:p>
          <a:p>
            <a:pPr>
              <a:lnSpc>
                <a:spcPct val="107000"/>
              </a:lnSpc>
              <a:spcAft>
                <a:spcPts val="800"/>
              </a:spcAft>
            </a:pPr>
            <a:r>
              <a:rPr lang="fr-FR" sz="3200" dirty="0">
                <a:latin typeface="Calibri" panose="020F0502020204030204" pitchFamily="34" charset="0"/>
                <a:ea typeface="Calibri" panose="020F0502020204030204" pitchFamily="34" charset="0"/>
                <a:cs typeface="Times New Roman" panose="02020603050405020304" pitchFamily="18" charset="0"/>
              </a:rPr>
              <a:t>			Ce qui pour le patient est un droit devient pour le 					médecin un devoir</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C090D888-8DBA-4A30-A9EE-FCCD0A6598BB}"/>
              </a:ext>
            </a:extLst>
          </p:cNvPr>
          <p:cNvSpPr txBox="1"/>
          <p:nvPr/>
        </p:nvSpPr>
        <p:spPr>
          <a:xfrm>
            <a:off x="2566930" y="308472"/>
            <a:ext cx="7987228" cy="584775"/>
          </a:xfrm>
          <a:prstGeom prst="rect">
            <a:avLst/>
          </a:prstGeom>
          <a:noFill/>
        </p:spPr>
        <p:txBody>
          <a:bodyPr wrap="square" rtlCol="0">
            <a:spAutoFit/>
          </a:bodyPr>
          <a:lstStyle/>
          <a:p>
            <a:pPr lvl="2"/>
            <a:r>
              <a:rPr lang="fr-FR" sz="3200" b="1" dirty="0">
                <a:solidFill>
                  <a:srgbClr val="FFFF00"/>
                </a:solidFill>
              </a:rPr>
              <a:t>2.1.1. Article 378 du CP de 1810</a:t>
            </a:r>
          </a:p>
        </p:txBody>
      </p:sp>
    </p:spTree>
    <p:extLst>
      <p:ext uri="{BB962C8B-B14F-4D97-AF65-F5344CB8AC3E}">
        <p14:creationId xmlns:p14="http://schemas.microsoft.com/office/powerpoint/2010/main" val="3408229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C14BDBF-95D8-4E36-9B50-47F2DB69B62F}"/>
              </a:ext>
            </a:extLst>
          </p:cNvPr>
          <p:cNvSpPr txBox="1"/>
          <p:nvPr/>
        </p:nvSpPr>
        <p:spPr>
          <a:xfrm>
            <a:off x="3360145" y="121186"/>
            <a:ext cx="6995710" cy="1322024"/>
          </a:xfrm>
          <a:prstGeom prst="rect">
            <a:avLst/>
          </a:prstGeom>
          <a:noFill/>
        </p:spPr>
        <p:txBody>
          <a:bodyPr wrap="square" rtlCol="0">
            <a:spAutoFit/>
          </a:bodyPr>
          <a:lstStyle/>
          <a:p>
            <a:endParaRPr lang="fr-FR" dirty="0"/>
          </a:p>
        </p:txBody>
      </p:sp>
      <p:sp>
        <p:nvSpPr>
          <p:cNvPr id="4" name="Rectangle 3">
            <a:extLst>
              <a:ext uri="{FF2B5EF4-FFF2-40B4-BE49-F238E27FC236}">
                <a16:creationId xmlns:a16="http://schemas.microsoft.com/office/drawing/2014/main" id="{9706E165-F1D4-43CB-82ED-1BF7D8FEE2A2}"/>
              </a:ext>
            </a:extLst>
          </p:cNvPr>
          <p:cNvSpPr/>
          <p:nvPr/>
        </p:nvSpPr>
        <p:spPr>
          <a:xfrm>
            <a:off x="2476959" y="389562"/>
            <a:ext cx="7238082" cy="584775"/>
          </a:xfrm>
          <a:prstGeom prst="rect">
            <a:avLst/>
          </a:prstGeom>
        </p:spPr>
        <p:txBody>
          <a:bodyPr wrap="square">
            <a:spAutoFit/>
          </a:bodyPr>
          <a:lstStyle/>
          <a:p>
            <a:pPr lvl="2"/>
            <a:r>
              <a:rPr lang="fr-FR" sz="3200" b="1" dirty="0">
                <a:solidFill>
                  <a:srgbClr val="FFFF00"/>
                </a:solidFill>
              </a:rPr>
              <a:t>2.1.2. Arrêt </a:t>
            </a:r>
            <a:r>
              <a:rPr lang="fr-FR" sz="3200" b="1" dirty="0" err="1">
                <a:solidFill>
                  <a:srgbClr val="FFFF00"/>
                </a:solidFill>
              </a:rPr>
              <a:t>Watelet</a:t>
            </a:r>
            <a:r>
              <a:rPr lang="fr-FR" sz="3200" b="1" dirty="0">
                <a:solidFill>
                  <a:srgbClr val="FFFF00"/>
                </a:solidFill>
              </a:rPr>
              <a:t> de 1885</a:t>
            </a:r>
          </a:p>
        </p:txBody>
      </p:sp>
      <p:sp>
        <p:nvSpPr>
          <p:cNvPr id="3" name="ZoneTexte 2">
            <a:extLst>
              <a:ext uri="{FF2B5EF4-FFF2-40B4-BE49-F238E27FC236}">
                <a16:creationId xmlns:a16="http://schemas.microsoft.com/office/drawing/2014/main" id="{A8C1C428-AB3C-4F55-B59F-7F19EAC7CE70}"/>
              </a:ext>
            </a:extLst>
          </p:cNvPr>
          <p:cNvSpPr txBox="1"/>
          <p:nvPr/>
        </p:nvSpPr>
        <p:spPr>
          <a:xfrm>
            <a:off x="1299989" y="1231696"/>
            <a:ext cx="9055866" cy="5355312"/>
          </a:xfrm>
          <a:prstGeom prst="rect">
            <a:avLst/>
          </a:prstGeom>
          <a:noFill/>
        </p:spPr>
        <p:txBody>
          <a:bodyPr wrap="square" rtlCol="0">
            <a:spAutoFit/>
          </a:bodyPr>
          <a:lstStyle/>
          <a:p>
            <a:r>
              <a:rPr lang="fr-FR" sz="2800" b="1" dirty="0"/>
              <a:t>L’affaire</a:t>
            </a:r>
          </a:p>
          <a:p>
            <a:r>
              <a:rPr lang="fr-FR" sz="2400" dirty="0"/>
              <a:t>	Le Docteur </a:t>
            </a:r>
            <a:r>
              <a:rPr lang="fr-FR" sz="2400" dirty="0" err="1"/>
              <a:t>Watelet</a:t>
            </a:r>
            <a:r>
              <a:rPr lang="fr-FR" sz="2400" dirty="0"/>
              <a:t> est condamné pour avoir révélé la nature du diagnostic Jules Bastien-Lepage (pour se défendre d’une accusation calomnieuse) </a:t>
            </a:r>
            <a:endParaRPr lang="fr-FR" sz="2000" dirty="0"/>
          </a:p>
          <a:p>
            <a:endParaRPr lang="fr-FR" i="1" dirty="0"/>
          </a:p>
          <a:p>
            <a:r>
              <a:rPr lang="fr-FR" sz="2800" b="1" dirty="0"/>
              <a:t>Les attendus</a:t>
            </a:r>
          </a:p>
          <a:p>
            <a:r>
              <a:rPr lang="fr-FR" sz="2400" dirty="0"/>
              <a:t>	« Attendu que cette disposition (l’Art. 378) est </a:t>
            </a:r>
            <a:r>
              <a:rPr lang="fr-FR" sz="2400" i="1" u="sng" dirty="0"/>
              <a:t>générale et absolue </a:t>
            </a:r>
            <a:r>
              <a:rPr lang="fr-FR" sz="2400" dirty="0"/>
              <a:t>et qu’elle punit toute révélation du secret professionnel</a:t>
            </a:r>
            <a:r>
              <a:rPr lang="fr-FR" sz="2400" i="1" dirty="0"/>
              <a:t>… »</a:t>
            </a:r>
          </a:p>
          <a:p>
            <a:endParaRPr lang="fr-FR" sz="2400" i="1" dirty="0"/>
          </a:p>
          <a:p>
            <a:r>
              <a:rPr lang="fr-FR" sz="2800" b="1" dirty="0">
                <a:latin typeface="Century Gothic" panose="020B0502020202020204" pitchFamily="34" charset="0"/>
                <a:ea typeface="Calibri" panose="020F0502020204030204" pitchFamily="34" charset="0"/>
                <a:cs typeface="Times New Roman" panose="02020603050405020304" pitchFamily="18" charset="0"/>
              </a:rPr>
              <a:t>Le secret médical </a:t>
            </a:r>
            <a:r>
              <a:rPr lang="fr-FR" sz="2400" dirty="0">
                <a:latin typeface="Calibri" panose="020F0502020204030204" pitchFamily="34" charset="0"/>
                <a:ea typeface="Calibri" panose="020F0502020204030204" pitchFamily="34" charset="0"/>
                <a:cs typeface="Times New Roman" panose="02020603050405020304" pitchFamily="18" charset="0"/>
              </a:rPr>
              <a:t>n’est pas juste un « dépôt » privé comme le serait un dépôt d’argent, mais bien qu’il y va de </a:t>
            </a:r>
            <a:r>
              <a:rPr lang="fr-FR" sz="2400" i="1" u="sng" dirty="0">
                <a:latin typeface="Calibri" panose="020F0502020204030204" pitchFamily="34" charset="0"/>
                <a:ea typeface="Calibri" panose="020F0502020204030204" pitchFamily="34" charset="0"/>
                <a:cs typeface="Times New Roman" panose="02020603050405020304" pitchFamily="18" charset="0"/>
              </a:rPr>
              <a:t>l’intérêt public </a:t>
            </a:r>
            <a:endParaRPr lang="fr-FR" sz="2400" i="1" u="sng" dirty="0"/>
          </a:p>
          <a:p>
            <a:endParaRPr lang="fr-FR" sz="2000" b="1" dirty="0"/>
          </a:p>
          <a:p>
            <a:r>
              <a:rPr lang="fr-FR" sz="2800" b="1" dirty="0"/>
              <a:t>L’affaire </a:t>
            </a:r>
            <a:r>
              <a:rPr lang="fr-FR" sz="2800" b="1" dirty="0" err="1"/>
              <a:t>Gubler</a:t>
            </a:r>
            <a:r>
              <a:rPr lang="fr-FR" sz="2800" b="1" dirty="0"/>
              <a:t> </a:t>
            </a:r>
            <a:r>
              <a:rPr lang="fr-FR" sz="2000" dirty="0"/>
              <a:t>en 1996</a:t>
            </a:r>
          </a:p>
        </p:txBody>
      </p:sp>
    </p:spTree>
    <p:extLst>
      <p:ext uri="{BB962C8B-B14F-4D97-AF65-F5344CB8AC3E}">
        <p14:creationId xmlns:p14="http://schemas.microsoft.com/office/powerpoint/2010/main" val="740539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C14BDBF-95D8-4E36-9B50-47F2DB69B62F}"/>
              </a:ext>
            </a:extLst>
          </p:cNvPr>
          <p:cNvSpPr txBox="1"/>
          <p:nvPr/>
        </p:nvSpPr>
        <p:spPr>
          <a:xfrm>
            <a:off x="3462969" y="158648"/>
            <a:ext cx="5266062" cy="1046602"/>
          </a:xfrm>
          <a:prstGeom prst="rect">
            <a:avLst/>
          </a:prstGeom>
          <a:noFill/>
        </p:spPr>
        <p:txBody>
          <a:bodyPr wrap="square" rtlCol="0">
            <a:spAutoFit/>
          </a:bodyPr>
          <a:lstStyle/>
          <a:p>
            <a:endParaRPr lang="fr-FR" dirty="0"/>
          </a:p>
        </p:txBody>
      </p:sp>
      <p:sp>
        <p:nvSpPr>
          <p:cNvPr id="4" name="Rectangle 3">
            <a:extLst>
              <a:ext uri="{FF2B5EF4-FFF2-40B4-BE49-F238E27FC236}">
                <a16:creationId xmlns:a16="http://schemas.microsoft.com/office/drawing/2014/main" id="{9706E165-F1D4-43CB-82ED-1BF7D8FEE2A2}"/>
              </a:ext>
            </a:extLst>
          </p:cNvPr>
          <p:cNvSpPr/>
          <p:nvPr/>
        </p:nvSpPr>
        <p:spPr>
          <a:xfrm>
            <a:off x="2476959" y="389562"/>
            <a:ext cx="7238082" cy="584775"/>
          </a:xfrm>
          <a:prstGeom prst="rect">
            <a:avLst/>
          </a:prstGeom>
        </p:spPr>
        <p:txBody>
          <a:bodyPr wrap="square">
            <a:spAutoFit/>
          </a:bodyPr>
          <a:lstStyle/>
          <a:p>
            <a:pPr lvl="2"/>
            <a:r>
              <a:rPr lang="fr-FR" sz="3200" b="1" dirty="0">
                <a:solidFill>
                  <a:srgbClr val="FFFF00"/>
                </a:solidFill>
              </a:rPr>
              <a:t>2.1.3. Glissement de sens</a:t>
            </a:r>
          </a:p>
        </p:txBody>
      </p:sp>
      <p:sp>
        <p:nvSpPr>
          <p:cNvPr id="3" name="Rectangle 2">
            <a:extLst>
              <a:ext uri="{FF2B5EF4-FFF2-40B4-BE49-F238E27FC236}">
                <a16:creationId xmlns:a16="http://schemas.microsoft.com/office/drawing/2014/main" id="{CFFE63F6-A587-4FBF-AF5F-7589C19071A1}"/>
              </a:ext>
            </a:extLst>
          </p:cNvPr>
          <p:cNvSpPr/>
          <p:nvPr/>
        </p:nvSpPr>
        <p:spPr>
          <a:xfrm>
            <a:off x="1061291" y="1949986"/>
            <a:ext cx="10069417" cy="4401205"/>
          </a:xfrm>
          <a:prstGeom prst="rect">
            <a:avLst/>
          </a:prstGeom>
        </p:spPr>
        <p:txBody>
          <a:bodyPr wrap="square">
            <a:spAutoFit/>
          </a:bodyPr>
          <a:lstStyle/>
          <a:p>
            <a:r>
              <a:rPr lang="fr-FR" sz="2800" b="1" dirty="0"/>
              <a:t>Le contenu du secret s’est progressivement étendu à ce que le médecin constate.</a:t>
            </a:r>
          </a:p>
          <a:p>
            <a:endParaRPr lang="fr-FR" sz="2800" b="1" dirty="0"/>
          </a:p>
          <a:p>
            <a:r>
              <a:rPr lang="fr-FR" sz="2800" b="1" dirty="0"/>
              <a:t>Le devoir de se taire s’est progressivement transformé pour le médecin en droit de ne pas dire au patient </a:t>
            </a:r>
          </a:p>
          <a:p>
            <a:endParaRPr lang="fr-FR" sz="2800" b="1" dirty="0"/>
          </a:p>
          <a:p>
            <a:r>
              <a:rPr lang="fr-FR" sz="2800" b="1" dirty="0"/>
              <a:t>« Il s’agit moins de punir une indiscrétion que de permettre à un médecin d’occulter une information qu’il est seul à connaître ».</a:t>
            </a:r>
          </a:p>
          <a:p>
            <a:endParaRPr lang="fr-FR" sz="2800" b="1" dirty="0"/>
          </a:p>
        </p:txBody>
      </p:sp>
    </p:spTree>
    <p:extLst>
      <p:ext uri="{BB962C8B-B14F-4D97-AF65-F5344CB8AC3E}">
        <p14:creationId xmlns:p14="http://schemas.microsoft.com/office/powerpoint/2010/main" val="852760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B8D75E-63A2-470E-9E47-BCF7F0F64636}"/>
              </a:ext>
            </a:extLst>
          </p:cNvPr>
          <p:cNvSpPr>
            <a:spLocks noGrp="1"/>
          </p:cNvSpPr>
          <p:nvPr>
            <p:ph type="title"/>
          </p:nvPr>
        </p:nvSpPr>
        <p:spPr>
          <a:xfrm>
            <a:off x="1181049" y="160409"/>
            <a:ext cx="9166034" cy="1140912"/>
          </a:xfrm>
        </p:spPr>
        <p:txBody>
          <a:bodyPr>
            <a:normAutofit fontScale="90000"/>
          </a:bodyPr>
          <a:lstStyle/>
          <a:p>
            <a:r>
              <a:rPr lang="fr-FR" sz="4400" b="1" cap="none" dirty="0">
                <a:solidFill>
                  <a:srgbClr val="FFFF00"/>
                </a:solidFill>
              </a:rPr>
              <a:t>2.2. réforme du code pénal de 1992</a:t>
            </a:r>
            <a:br>
              <a:rPr lang="fr-FR" b="1" dirty="0">
                <a:solidFill>
                  <a:srgbClr val="FFFF00"/>
                </a:solidFill>
              </a:rPr>
            </a:br>
            <a:endParaRPr lang="fr-FR" dirty="0"/>
          </a:p>
        </p:txBody>
      </p:sp>
      <p:sp>
        <p:nvSpPr>
          <p:cNvPr id="3" name="Espace réservé du contenu 2">
            <a:extLst>
              <a:ext uri="{FF2B5EF4-FFF2-40B4-BE49-F238E27FC236}">
                <a16:creationId xmlns:a16="http://schemas.microsoft.com/office/drawing/2014/main" id="{DDD5C10F-CC82-4FFF-8914-294CD9E78159}"/>
              </a:ext>
            </a:extLst>
          </p:cNvPr>
          <p:cNvSpPr>
            <a:spLocks noGrp="1"/>
          </p:cNvSpPr>
          <p:nvPr>
            <p:ph sz="half" idx="1"/>
          </p:nvPr>
        </p:nvSpPr>
        <p:spPr>
          <a:xfrm>
            <a:off x="574043" y="2646803"/>
            <a:ext cx="4937655" cy="3615267"/>
          </a:xfrm>
        </p:spPr>
        <p:txBody>
          <a:bodyPr>
            <a:normAutofit/>
          </a:bodyPr>
          <a:lstStyle/>
          <a:p>
            <a:pPr marL="0" indent="0">
              <a:buNone/>
            </a:pPr>
            <a:r>
              <a:rPr lang="fr-FR" dirty="0"/>
              <a:t> </a:t>
            </a:r>
            <a:r>
              <a:rPr lang="fr-FR" sz="2400" i="1" dirty="0">
                <a:solidFill>
                  <a:schemeClr val="tx1"/>
                </a:solidFill>
              </a:rPr>
              <a:t>« Les </a:t>
            </a:r>
            <a:r>
              <a:rPr lang="fr-FR" sz="2400" i="1" dirty="0">
                <a:solidFill>
                  <a:srgbClr val="FFC000"/>
                </a:solidFill>
              </a:rPr>
              <a:t>médecins</a:t>
            </a:r>
            <a:r>
              <a:rPr lang="fr-FR" sz="2400" i="1" dirty="0">
                <a:solidFill>
                  <a:schemeClr val="tx1"/>
                </a:solidFill>
              </a:rPr>
              <a:t>, chirurgiens et autres officiers de santé … dépositaires, par état ou profession, des secrets qu’on leur confie qui … auront révélé ces secrets seront punis d’un emprisonnement d’un à six mois et d’une amende de 100 à 500 francs. »</a:t>
            </a:r>
          </a:p>
          <a:p>
            <a:endParaRPr lang="fr-FR" dirty="0"/>
          </a:p>
        </p:txBody>
      </p:sp>
      <p:sp>
        <p:nvSpPr>
          <p:cNvPr id="4" name="Espace réservé du contenu 3">
            <a:extLst>
              <a:ext uri="{FF2B5EF4-FFF2-40B4-BE49-F238E27FC236}">
                <a16:creationId xmlns:a16="http://schemas.microsoft.com/office/drawing/2014/main" id="{C3DD65C9-B374-480A-8596-0BC60B4F1D1E}"/>
              </a:ext>
            </a:extLst>
          </p:cNvPr>
          <p:cNvSpPr>
            <a:spLocks noGrp="1"/>
          </p:cNvSpPr>
          <p:nvPr>
            <p:ph sz="half" idx="2"/>
          </p:nvPr>
        </p:nvSpPr>
        <p:spPr>
          <a:xfrm>
            <a:off x="5764066" y="2646803"/>
            <a:ext cx="5241785" cy="3615266"/>
          </a:xfrm>
        </p:spPr>
        <p:txBody>
          <a:bodyPr>
            <a:normAutofit/>
          </a:bodyPr>
          <a:lstStyle/>
          <a:p>
            <a:pPr marL="0" indent="0">
              <a:buNone/>
            </a:pPr>
            <a:r>
              <a:rPr lang="fr-FR" sz="2400" i="1" dirty="0">
                <a:solidFill>
                  <a:schemeClr val="tx1"/>
                </a:solidFill>
              </a:rPr>
              <a:t>« La révélation d’une information à caractère secret par une </a:t>
            </a:r>
            <a:r>
              <a:rPr lang="fr-FR" sz="2400" i="1" dirty="0">
                <a:solidFill>
                  <a:srgbClr val="FFC000"/>
                </a:solidFill>
              </a:rPr>
              <a:t>personne</a:t>
            </a:r>
            <a:r>
              <a:rPr lang="fr-FR" sz="2400" i="1" dirty="0">
                <a:solidFill>
                  <a:schemeClr val="tx1"/>
                </a:solidFill>
              </a:rPr>
              <a:t> qui en est dépositaire soit par état ou par profession, soit en raison d’une fonction ou d’une mission temporaire, est punie d’un an d’emprisonnement et de 15 000 € d’amende. » </a:t>
            </a:r>
          </a:p>
          <a:p>
            <a:pPr marL="0" indent="0">
              <a:buNone/>
            </a:pPr>
            <a:endParaRPr lang="fr-FR" sz="2400" dirty="0">
              <a:solidFill>
                <a:schemeClr val="tx1"/>
              </a:solidFill>
            </a:endParaRPr>
          </a:p>
          <a:p>
            <a:endParaRPr lang="fr-FR" dirty="0"/>
          </a:p>
        </p:txBody>
      </p:sp>
      <p:sp>
        <p:nvSpPr>
          <p:cNvPr id="5" name="ZoneTexte 4">
            <a:extLst>
              <a:ext uri="{FF2B5EF4-FFF2-40B4-BE49-F238E27FC236}">
                <a16:creationId xmlns:a16="http://schemas.microsoft.com/office/drawing/2014/main" id="{87FCB529-2C2E-4062-A39C-7850ED63F443}"/>
              </a:ext>
            </a:extLst>
          </p:cNvPr>
          <p:cNvSpPr txBox="1"/>
          <p:nvPr/>
        </p:nvSpPr>
        <p:spPr>
          <a:xfrm>
            <a:off x="569466" y="1707092"/>
            <a:ext cx="4942232" cy="461665"/>
          </a:xfrm>
          <a:prstGeom prst="rect">
            <a:avLst/>
          </a:prstGeom>
          <a:noFill/>
        </p:spPr>
        <p:txBody>
          <a:bodyPr wrap="square" rtlCol="0">
            <a:spAutoFit/>
          </a:bodyPr>
          <a:lstStyle/>
          <a:p>
            <a:pPr algn="ctr"/>
            <a:r>
              <a:rPr lang="fr-FR" sz="2400" b="1" dirty="0">
                <a:solidFill>
                  <a:srgbClr val="FFFF00"/>
                </a:solidFill>
              </a:rPr>
              <a:t>Article 378 du CP de 1810</a:t>
            </a:r>
          </a:p>
        </p:txBody>
      </p:sp>
      <p:sp>
        <p:nvSpPr>
          <p:cNvPr id="6" name="ZoneTexte 5">
            <a:extLst>
              <a:ext uri="{FF2B5EF4-FFF2-40B4-BE49-F238E27FC236}">
                <a16:creationId xmlns:a16="http://schemas.microsoft.com/office/drawing/2014/main" id="{3A671FCA-0F92-4CEA-A3E4-9C7C22C79C31}"/>
              </a:ext>
            </a:extLst>
          </p:cNvPr>
          <p:cNvSpPr txBox="1"/>
          <p:nvPr/>
        </p:nvSpPr>
        <p:spPr>
          <a:xfrm>
            <a:off x="6068458" y="1707092"/>
            <a:ext cx="4528864" cy="461665"/>
          </a:xfrm>
          <a:prstGeom prst="rect">
            <a:avLst/>
          </a:prstGeom>
          <a:noFill/>
        </p:spPr>
        <p:txBody>
          <a:bodyPr wrap="square" rtlCol="0">
            <a:spAutoFit/>
          </a:bodyPr>
          <a:lstStyle/>
          <a:p>
            <a:r>
              <a:rPr lang="fr-FR" sz="2400" b="1" dirty="0">
                <a:solidFill>
                  <a:srgbClr val="FFFF00"/>
                </a:solidFill>
              </a:rPr>
              <a:t>Article 226-13 du CP de 1992</a:t>
            </a:r>
          </a:p>
        </p:txBody>
      </p:sp>
    </p:spTree>
    <p:extLst>
      <p:ext uri="{BB962C8B-B14F-4D97-AF65-F5344CB8AC3E}">
        <p14:creationId xmlns:p14="http://schemas.microsoft.com/office/powerpoint/2010/main" val="88481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8DB0FC-EE60-4FE7-AD33-A7E58EEFC603}"/>
              </a:ext>
            </a:extLst>
          </p:cNvPr>
          <p:cNvSpPr/>
          <p:nvPr/>
        </p:nvSpPr>
        <p:spPr>
          <a:xfrm>
            <a:off x="2014250" y="216546"/>
            <a:ext cx="8163498" cy="584775"/>
          </a:xfrm>
          <a:prstGeom prst="rect">
            <a:avLst/>
          </a:prstGeom>
        </p:spPr>
        <p:txBody>
          <a:bodyPr wrap="square">
            <a:spAutoFit/>
          </a:bodyPr>
          <a:lstStyle/>
          <a:p>
            <a:pPr lvl="1"/>
            <a:r>
              <a:rPr lang="fr-FR" sz="3200" b="1" dirty="0">
                <a:solidFill>
                  <a:srgbClr val="FFFF00"/>
                </a:solidFill>
              </a:rPr>
              <a:t>2.2. Réforme du Code Pénal de 1992</a:t>
            </a:r>
          </a:p>
        </p:txBody>
      </p:sp>
      <p:sp>
        <p:nvSpPr>
          <p:cNvPr id="2" name="Rectangle 1">
            <a:extLst>
              <a:ext uri="{FF2B5EF4-FFF2-40B4-BE49-F238E27FC236}">
                <a16:creationId xmlns:a16="http://schemas.microsoft.com/office/drawing/2014/main" id="{DD7CC2E9-4DB3-475B-8B32-88DC3C9B0B9A}"/>
              </a:ext>
            </a:extLst>
          </p:cNvPr>
          <p:cNvSpPr/>
          <p:nvPr/>
        </p:nvSpPr>
        <p:spPr>
          <a:xfrm>
            <a:off x="642650" y="985354"/>
            <a:ext cx="10906699" cy="5656100"/>
          </a:xfrm>
          <a:prstGeom prst="rect">
            <a:avLst/>
          </a:prstGeom>
        </p:spPr>
        <p:txBody>
          <a:bodyPr wrap="square">
            <a:spAutoFit/>
          </a:bodyPr>
          <a:lstStyle/>
          <a:p>
            <a:pPr marL="742950" lvl="7" indent="-285750">
              <a:lnSpc>
                <a:spcPct val="107000"/>
              </a:lnSpc>
              <a:spcAft>
                <a:spcPts val="800"/>
              </a:spcAft>
              <a:buFont typeface="Wingdings" panose="05000000000000000000" pitchFamily="2" charset="2"/>
              <a:buChar char="Ø"/>
            </a:pPr>
            <a:r>
              <a:rPr lang="fr-FR" sz="2800" dirty="0">
                <a:latin typeface="Calibri" panose="020F0502020204030204" pitchFamily="34" charset="0"/>
                <a:ea typeface="Calibri" panose="020F0502020204030204" pitchFamily="34" charset="0"/>
                <a:cs typeface="Times New Roman" panose="02020603050405020304" pitchFamily="18" charset="0"/>
              </a:rPr>
              <a:t> Le Code pénal ne fait pas référence aux médecins. Le secret médical est transformé en </a:t>
            </a:r>
            <a:r>
              <a:rPr lang="fr-FR" sz="2800" b="1" i="1" dirty="0">
                <a:latin typeface="Calibri" panose="020F0502020204030204" pitchFamily="34" charset="0"/>
                <a:ea typeface="Calibri" panose="020F0502020204030204" pitchFamily="34" charset="0"/>
                <a:cs typeface="Times New Roman" panose="02020603050405020304" pitchFamily="18" charset="0"/>
              </a:rPr>
              <a:t>secret professionnel</a:t>
            </a:r>
            <a:r>
              <a:rPr lang="fr-FR" sz="2800" dirty="0">
                <a:latin typeface="Calibri" panose="020F0502020204030204" pitchFamily="34" charset="0"/>
                <a:ea typeface="Calibri" panose="020F0502020204030204" pitchFamily="34" charset="0"/>
                <a:cs typeface="Times New Roman" panose="02020603050405020304" pitchFamily="18" charset="0"/>
              </a:rPr>
              <a:t>.</a:t>
            </a:r>
          </a:p>
          <a:p>
            <a:pPr marL="742950" lvl="7" indent="-285750">
              <a:lnSpc>
                <a:spcPct val="107000"/>
              </a:lnSpc>
              <a:spcAft>
                <a:spcPts val="800"/>
              </a:spcAft>
              <a:buFont typeface="Wingdings" panose="05000000000000000000" pitchFamily="2" charset="2"/>
              <a:buChar char="Ø"/>
            </a:pPr>
            <a:endParaRPr lang="fr-FR" sz="2800" dirty="0">
              <a:latin typeface="Calibri" panose="020F0502020204030204" pitchFamily="34" charset="0"/>
              <a:ea typeface="Calibri" panose="020F0502020204030204" pitchFamily="34" charset="0"/>
              <a:cs typeface="Times New Roman" panose="02020603050405020304" pitchFamily="18" charset="0"/>
            </a:endParaRPr>
          </a:p>
          <a:p>
            <a:pPr marL="457200" lvl="5" indent="-4763">
              <a:lnSpc>
                <a:spcPct val="107000"/>
              </a:lnSpc>
              <a:spcAft>
                <a:spcPts val="800"/>
              </a:spcAft>
              <a:buFont typeface="Wingdings" panose="05000000000000000000" pitchFamily="2" charset="2"/>
              <a:buChar char="Ø"/>
            </a:pPr>
            <a:r>
              <a:rPr lang="fr-FR" sz="2800" dirty="0">
                <a:latin typeface="Calibri" panose="020F0502020204030204" pitchFamily="34" charset="0"/>
                <a:ea typeface="Calibri" panose="020F0502020204030204" pitchFamily="34" charset="0"/>
                <a:cs typeface="Times New Roman" panose="02020603050405020304" pitchFamily="18" charset="0"/>
              </a:rPr>
              <a:t> La loi fait de la « personne… dont l’état ou la profession…</a:t>
            </a:r>
            <a:r>
              <a:rPr lang="fr-FR" sz="2800" b="1" dirty="0">
                <a:latin typeface="Calibri" panose="020F0502020204030204" pitchFamily="34" charset="0"/>
                <a:ea typeface="Calibri" panose="020F0502020204030204" pitchFamily="34" charset="0"/>
                <a:cs typeface="Times New Roman" panose="02020603050405020304" pitchFamily="18" charset="0"/>
              </a:rPr>
              <a:t> </a:t>
            </a:r>
            <a:r>
              <a:rPr lang="fr-FR" sz="2800" dirty="0">
                <a:latin typeface="Calibri" panose="020F0502020204030204" pitchFamily="34" charset="0"/>
                <a:ea typeface="Calibri" panose="020F0502020204030204" pitchFamily="34" charset="0"/>
                <a:cs typeface="Times New Roman" panose="02020603050405020304" pitchFamily="18" charset="0"/>
              </a:rPr>
              <a:t>un confident nécessaire ». Le secret demeure </a:t>
            </a:r>
            <a:r>
              <a:rPr lang="fr-FR" sz="2800" b="1" i="1" dirty="0">
                <a:latin typeface="Calibri" panose="020F0502020204030204" pitchFamily="34" charset="0"/>
                <a:ea typeface="Calibri" panose="020F0502020204030204" pitchFamily="34" charset="0"/>
                <a:cs typeface="Times New Roman" panose="02020603050405020304" pitchFamily="18" charset="0"/>
              </a:rPr>
              <a:t>d’ordre public et d’intérêt général. </a:t>
            </a:r>
          </a:p>
          <a:p>
            <a:pPr marL="457200" lvl="5" indent="-4763">
              <a:lnSpc>
                <a:spcPct val="107000"/>
              </a:lnSpc>
              <a:spcAft>
                <a:spcPts val="800"/>
              </a:spcAft>
              <a:buFont typeface="Wingdings" panose="05000000000000000000" pitchFamily="2" charset="2"/>
              <a:buChar char="Ø"/>
            </a:pPr>
            <a:endParaRPr lang="fr-FR" sz="2800" b="1" i="1" dirty="0">
              <a:latin typeface="Calibri" panose="020F0502020204030204" pitchFamily="34" charset="0"/>
              <a:ea typeface="Calibri" panose="020F0502020204030204" pitchFamily="34" charset="0"/>
              <a:cs typeface="Times New Roman" panose="02020603050405020304" pitchFamily="18" charset="0"/>
            </a:endParaRPr>
          </a:p>
          <a:p>
            <a:pPr marL="452438" lvl="6" indent="4763">
              <a:lnSpc>
                <a:spcPct val="107000"/>
              </a:lnSpc>
              <a:spcAft>
                <a:spcPts val="800"/>
              </a:spcAft>
              <a:buFont typeface="Wingdings" panose="05000000000000000000" pitchFamily="2" charset="2"/>
              <a:buChar char="Ø"/>
              <a:tabLst>
                <a:tab pos="628650" algn="l"/>
              </a:tabLst>
            </a:pPr>
            <a:r>
              <a:rPr lang="fr-FR" sz="2800" dirty="0">
                <a:latin typeface="Calibri" panose="020F0502020204030204" pitchFamily="34" charset="0"/>
                <a:ea typeface="Calibri" panose="020F0502020204030204" pitchFamily="34" charset="0"/>
                <a:cs typeface="Times New Roman" panose="02020603050405020304" pitchFamily="18" charset="0"/>
              </a:rPr>
              <a:t> Tension entre l’obligation et les dérogations</a:t>
            </a:r>
            <a:endParaRPr lang="fr-FR" sz="2800" i="1" dirty="0">
              <a:latin typeface="Calibri" panose="020F0502020204030204" pitchFamily="34" charset="0"/>
              <a:ea typeface="Calibri" panose="020F0502020204030204" pitchFamily="34" charset="0"/>
              <a:cs typeface="Times New Roman" panose="02020603050405020304" pitchFamily="18" charset="0"/>
            </a:endParaRPr>
          </a:p>
          <a:p>
            <a:pPr indent="914400">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Art. 226-14: </a:t>
            </a:r>
            <a:r>
              <a:rPr lang="fr-FR" sz="2800" i="1" dirty="0">
                <a:effectLst/>
                <a:latin typeface="Calibri" panose="020F0502020204030204" pitchFamily="34" charset="0"/>
                <a:ea typeface="Calibri" panose="020F0502020204030204" pitchFamily="34" charset="0"/>
                <a:cs typeface="Times New Roman" panose="02020603050405020304" pitchFamily="18" charset="0"/>
              </a:rPr>
              <a:t>« L’article 226-13 n’est pas applicable dans les cas où la loi impose ou autorise la révélation du secret. En outre il n ’est pas applicable…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303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BA622A0A-BBB3-4717-8157-3F8C30785694}"/>
              </a:ext>
            </a:extLst>
          </p:cNvPr>
          <p:cNvGraphicFramePr>
            <a:graphicFrameLocks noGrp="1"/>
          </p:cNvGraphicFramePr>
          <p:nvPr>
            <p:extLst>
              <p:ext uri="{D42A27DB-BD31-4B8C-83A1-F6EECF244321}">
                <p14:modId xmlns:p14="http://schemas.microsoft.com/office/powerpoint/2010/main" val="364119155"/>
              </p:ext>
            </p:extLst>
          </p:nvPr>
        </p:nvGraphicFramePr>
        <p:xfrm>
          <a:off x="264405" y="782198"/>
          <a:ext cx="11457542" cy="5739786"/>
        </p:xfrm>
        <a:graphic>
          <a:graphicData uri="http://schemas.openxmlformats.org/drawingml/2006/table">
            <a:tbl>
              <a:tblPr firstRow="1" firstCol="1" bandRow="1"/>
              <a:tblGrid>
                <a:gridCol w="4465041">
                  <a:extLst>
                    <a:ext uri="{9D8B030D-6E8A-4147-A177-3AD203B41FA5}">
                      <a16:colId xmlns:a16="http://schemas.microsoft.com/office/drawing/2014/main" val="4289247164"/>
                    </a:ext>
                  </a:extLst>
                </a:gridCol>
                <a:gridCol w="4462941">
                  <a:extLst>
                    <a:ext uri="{9D8B030D-6E8A-4147-A177-3AD203B41FA5}">
                      <a16:colId xmlns:a16="http://schemas.microsoft.com/office/drawing/2014/main" val="1033424078"/>
                    </a:ext>
                  </a:extLst>
                </a:gridCol>
                <a:gridCol w="2529560">
                  <a:extLst>
                    <a:ext uri="{9D8B030D-6E8A-4147-A177-3AD203B41FA5}">
                      <a16:colId xmlns:a16="http://schemas.microsoft.com/office/drawing/2014/main" val="1165175039"/>
                    </a:ext>
                  </a:extLst>
                </a:gridCol>
              </a:tblGrid>
              <a:tr h="345767">
                <a:tc gridSpan="2">
                  <a:txBody>
                    <a:bodyPr/>
                    <a:lstStyle/>
                    <a:p>
                      <a:pPr algn="ctr">
                        <a:lnSpc>
                          <a:spcPct val="107000"/>
                        </a:lnSpc>
                        <a:spcAft>
                          <a:spcPts val="800"/>
                        </a:spcAft>
                      </a:pPr>
                      <a:r>
                        <a:rPr lang="fr-FR" sz="20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DEROGATIONS LEGALES</a:t>
                      </a:r>
                      <a:endParaRPr lang="fr-FR"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07000"/>
                        </a:lnSpc>
                        <a:spcAft>
                          <a:spcPts val="800"/>
                        </a:spcAft>
                      </a:pPr>
                      <a:r>
                        <a:rPr lang="fr-FR" sz="20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JURISPRUDENCE</a:t>
                      </a:r>
                      <a:endParaRPr lang="fr-FR"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875377"/>
                  </a:ext>
                </a:extLst>
              </a:tr>
              <a:tr h="345767">
                <a:tc>
                  <a:txBody>
                    <a:bodyPr/>
                    <a:lstStyle/>
                    <a:p>
                      <a:pPr algn="ctr">
                        <a:lnSpc>
                          <a:spcPct val="107000"/>
                        </a:lnSpc>
                        <a:spcAft>
                          <a:spcPts val="800"/>
                        </a:spcAft>
                      </a:pPr>
                      <a:r>
                        <a:rPr lang="fr-FR" sz="20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Déclarations obligatoires</a:t>
                      </a:r>
                      <a:endParaRPr lang="fr-FR"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20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Permissions de la loi</a:t>
                      </a:r>
                      <a:endParaRPr lang="fr-FR"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800"/>
                        </a:spcAft>
                      </a:pPr>
                      <a:r>
                        <a:rPr lang="fr-FR" sz="2000" b="1" dirty="0">
                          <a:effectLst/>
                          <a:latin typeface="Calibri" panose="020F0502020204030204" pitchFamily="34" charset="0"/>
                          <a:ea typeface="Calibri" panose="020F0502020204030204" pitchFamily="34" charset="0"/>
                          <a:cs typeface="Calibri" panose="020F0502020204030204" pitchFamily="34"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000" b="1" dirty="0">
                          <a:effectLst/>
                          <a:latin typeface="Calibri" panose="020F0502020204030204" pitchFamily="34" charset="0"/>
                          <a:ea typeface="Calibri" panose="020F0502020204030204" pitchFamily="34" charset="0"/>
                          <a:cs typeface="Calibri" panose="020F0502020204030204" pitchFamily="34"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000" b="1" dirty="0">
                          <a:effectLst/>
                          <a:latin typeface="Calibri" panose="020F0502020204030204" pitchFamily="34" charset="0"/>
                          <a:ea typeface="Calibri" panose="020F0502020204030204" pitchFamily="34" charset="0"/>
                          <a:cs typeface="Calibri" panose="020F0502020204030204" pitchFamily="34"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000" b="1" dirty="0">
                          <a:effectLst/>
                          <a:latin typeface="Calibri" panose="020F0502020204030204" pitchFamily="34" charset="0"/>
                          <a:ea typeface="Calibri" panose="020F0502020204030204" pitchFamily="34" charset="0"/>
                          <a:cs typeface="Calibri" panose="020F0502020204030204" pitchFamily="34"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000" b="1" dirty="0">
                          <a:effectLst/>
                          <a:latin typeface="Calibri" panose="020F0502020204030204" pitchFamily="34" charset="0"/>
                          <a:ea typeface="Calibri" panose="020F0502020204030204" pitchFamily="34" charset="0"/>
                          <a:cs typeface="Calibri" panose="020F0502020204030204" pitchFamily="34" charset="0"/>
                        </a:rPr>
                        <a:t>-rentes viagères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000" b="1" dirty="0">
                          <a:effectLst/>
                          <a:latin typeface="Calibri" panose="020F0502020204030204" pitchFamily="34" charset="0"/>
                          <a:ea typeface="Calibri" panose="020F0502020204030204" pitchFamily="34" charset="0"/>
                          <a:cs typeface="Calibri" panose="020F0502020204030204" pitchFamily="34" charset="0"/>
                        </a:rPr>
                        <a:t>- testaments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1104218"/>
                  </a:ext>
                </a:extLst>
              </a:tr>
              <a:tr h="5048252">
                <a:tc>
                  <a:txBody>
                    <a:bodyPr/>
                    <a:lstStyle/>
                    <a:p>
                      <a:pPr marL="19685">
                        <a:lnSpc>
                          <a:spcPct val="107000"/>
                        </a:lnSpc>
                        <a:spcAft>
                          <a:spcPts val="800"/>
                        </a:spcAft>
                      </a:pPr>
                      <a:r>
                        <a:rPr lang="fr-FR" sz="2000" b="1" dirty="0">
                          <a:effectLst/>
                          <a:latin typeface="Calibri" panose="020F0502020204030204" pitchFamily="34" charset="0"/>
                          <a:ea typeface="Calibri" panose="020F0502020204030204" pitchFamily="34" charset="0"/>
                          <a:cs typeface="Calibri" panose="020F0502020204030204" pitchFamily="34" charset="0"/>
                        </a:rPr>
                        <a:t>- naissances</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décès</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maladies contagieuses</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soins psychiatriques : sur demande      d'un tiers, du représentant de l’Etat</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sauvegarde de justice</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accidents du travail et maladies professionnelles</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pensions civiles et militaires de retraite</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indemnisation de personnes victimes   d’un dommage : VIH, amiante…</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dopage</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sécurité, veille, alerte sanitaires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2000" b="1" dirty="0">
                          <a:effectLst/>
                          <a:latin typeface="Calibri" panose="020F0502020204030204" pitchFamily="34" charset="0"/>
                          <a:ea typeface="Calibri" panose="020F0502020204030204" pitchFamily="34" charset="0"/>
                          <a:cs typeface="Calibri" panose="020F0502020204030204" pitchFamily="34" charset="0"/>
                        </a:rPr>
                        <a:t>- sévices ou privations infligés à un mineur ou à une personne incapable de se protéger</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sévices permettant de présumer de violences sexuelles etc.</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recherches dans le domaine de la santé</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évaluation de l’activité des   établissements de santé</a:t>
                      </a:r>
                      <a:br>
                        <a:rPr lang="fr-FR" sz="2000" b="1" dirty="0">
                          <a:effectLst/>
                          <a:latin typeface="Calibri" panose="020F0502020204030204" pitchFamily="34" charset="0"/>
                          <a:ea typeface="Calibri" panose="020F0502020204030204" pitchFamily="34" charset="0"/>
                          <a:cs typeface="Calibri" panose="020F0502020204030204" pitchFamily="34" charset="0"/>
                        </a:rPr>
                      </a:br>
                      <a:r>
                        <a:rPr lang="fr-FR" sz="2000" b="1" dirty="0">
                          <a:effectLst/>
                          <a:latin typeface="Calibri" panose="020F0502020204030204" pitchFamily="34" charset="0"/>
                          <a:ea typeface="Calibri" panose="020F0502020204030204" pitchFamily="34" charset="0"/>
                          <a:cs typeface="Calibri" panose="020F0502020204030204" pitchFamily="34" charset="0"/>
                        </a:rPr>
                        <a:t>- dangerosité d’un patient détenteur d’une arme à feu.</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1015294397"/>
                  </a:ext>
                </a:extLst>
              </a:tr>
            </a:tbl>
          </a:graphicData>
        </a:graphic>
      </p:graphicFrame>
    </p:spTree>
    <p:extLst>
      <p:ext uri="{BB962C8B-B14F-4D97-AF65-F5344CB8AC3E}">
        <p14:creationId xmlns:p14="http://schemas.microsoft.com/office/powerpoint/2010/main" val="300755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874D1C-8987-4714-A973-19D6EFED5BD8}"/>
              </a:ext>
            </a:extLst>
          </p:cNvPr>
          <p:cNvSpPr/>
          <p:nvPr/>
        </p:nvSpPr>
        <p:spPr>
          <a:xfrm>
            <a:off x="627961" y="187907"/>
            <a:ext cx="10840597" cy="6247864"/>
          </a:xfrm>
          <a:prstGeom prst="rect">
            <a:avLst/>
          </a:prstGeom>
        </p:spPr>
        <p:txBody>
          <a:bodyPr wrap="square">
            <a:spAutoFit/>
          </a:bodyPr>
          <a:lstStyle/>
          <a:p>
            <a:pPr algn="ctr"/>
            <a:r>
              <a:rPr lang="fr-FR" sz="3200" b="1" dirty="0">
                <a:solidFill>
                  <a:srgbClr val="FFFF00"/>
                </a:solidFill>
              </a:rPr>
              <a:t>Jurisprudence </a:t>
            </a:r>
          </a:p>
          <a:p>
            <a:pPr algn="ctr"/>
            <a:endParaRPr lang="fr-FR" sz="3200" b="1" dirty="0">
              <a:solidFill>
                <a:srgbClr val="FFFF00"/>
              </a:solidFill>
            </a:endParaRPr>
          </a:p>
          <a:p>
            <a:r>
              <a:rPr lang="fr-FR" sz="2400" b="1" dirty="0"/>
              <a:t>Du caractère général et absolu du secret médical, la jurisprudence tire les conséquences suivantes :</a:t>
            </a:r>
          </a:p>
          <a:p>
            <a:r>
              <a:rPr lang="fr-FR" sz="2400" b="1" dirty="0"/>
              <a:t>	- le patient ne peut délier le médecin de son obligation de secret ;</a:t>
            </a:r>
          </a:p>
          <a:p>
            <a:r>
              <a:rPr lang="fr-FR" sz="2400" b="1" dirty="0"/>
              <a:t>	- cette obligation ne cesse pas après la mort du patient ;</a:t>
            </a:r>
          </a:p>
          <a:p>
            <a:r>
              <a:rPr lang="fr-FR" sz="2400" b="1" dirty="0"/>
              <a:t>	- Le secret s’impose même devant le juge ;</a:t>
            </a:r>
          </a:p>
          <a:p>
            <a:r>
              <a:rPr lang="fr-FR" sz="2400" b="1" dirty="0"/>
              <a:t>	- le secret s’impose à l’égard d’autres médecins dès lors qu’ils ne concourent pas à un acte de soins ;</a:t>
            </a:r>
          </a:p>
          <a:p>
            <a:r>
              <a:rPr lang="fr-FR" sz="2400" b="1" dirty="0"/>
              <a:t>	- le secret s’impose à l’égard de personnes elles-mêmes tenues au secret professionnel (agents des services fiscaux…) ;</a:t>
            </a:r>
          </a:p>
          <a:p>
            <a:r>
              <a:rPr lang="fr-FR" sz="2400" b="1" dirty="0"/>
              <a:t>	- le secret couvre non seulement l’état de santé du patient mais également son nom : le médecin ne peut faire connaître à des tiers le nom des personnes qui ont (eu) recours à ses services.</a:t>
            </a:r>
          </a:p>
          <a:p>
            <a:endParaRPr lang="fr-FR" sz="2400" b="1" dirty="0"/>
          </a:p>
          <a:p>
            <a:pPr algn="ctr"/>
            <a:r>
              <a:rPr lang="fr-FR" sz="2400" b="1" dirty="0">
                <a:solidFill>
                  <a:srgbClr val="FFC000"/>
                </a:solidFill>
              </a:rPr>
              <a:t>Il ne peut donc être dérogé au secret médical que par la loi.</a:t>
            </a:r>
          </a:p>
        </p:txBody>
      </p:sp>
    </p:spTree>
    <p:extLst>
      <p:ext uri="{BB962C8B-B14F-4D97-AF65-F5344CB8AC3E}">
        <p14:creationId xmlns:p14="http://schemas.microsoft.com/office/powerpoint/2010/main" val="219737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94C1E4-9C11-40B0-906E-7B45A5F23F0D}"/>
              </a:ext>
            </a:extLst>
          </p:cNvPr>
          <p:cNvSpPr>
            <a:spLocks noGrp="1"/>
          </p:cNvSpPr>
          <p:nvPr>
            <p:ph type="title"/>
          </p:nvPr>
        </p:nvSpPr>
        <p:spPr>
          <a:xfrm>
            <a:off x="209320" y="389058"/>
            <a:ext cx="11843133" cy="1507067"/>
          </a:xfrm>
        </p:spPr>
        <p:txBody>
          <a:bodyPr>
            <a:normAutofit fontScale="90000"/>
          </a:bodyPr>
          <a:lstStyle/>
          <a:p>
            <a:pPr algn="ctr"/>
            <a:r>
              <a:rPr lang="fr-FR" sz="4000" b="1" cap="none" dirty="0">
                <a:solidFill>
                  <a:srgbClr val="FFFF00"/>
                </a:solidFill>
              </a:rPr>
              <a:t>2.3. loi relative aux droits des malades et à la qualité du système de santé</a:t>
            </a:r>
            <a:r>
              <a:rPr lang="fr-FR" sz="4000" b="1" dirty="0">
                <a:solidFill>
                  <a:srgbClr val="FFFF00"/>
                </a:solidFill>
              </a:rPr>
              <a:t> </a:t>
            </a:r>
            <a:br>
              <a:rPr lang="fr-FR" b="1" dirty="0">
                <a:solidFill>
                  <a:srgbClr val="FFFF00"/>
                </a:solidFill>
              </a:rPr>
            </a:br>
            <a:r>
              <a:rPr lang="fr-FR" sz="2400" dirty="0">
                <a:solidFill>
                  <a:srgbClr val="FFFF00"/>
                </a:solidFill>
              </a:rPr>
              <a:t>du 4 mars 2002 ( Loi </a:t>
            </a:r>
            <a:r>
              <a:rPr lang="fr-FR" sz="2400" dirty="0" err="1">
                <a:solidFill>
                  <a:srgbClr val="FFFF00"/>
                </a:solidFill>
              </a:rPr>
              <a:t>kouchner</a:t>
            </a:r>
            <a:r>
              <a:rPr lang="fr-FR" sz="2400" dirty="0">
                <a:solidFill>
                  <a:srgbClr val="FFFF00"/>
                </a:solidFill>
              </a:rPr>
              <a:t>)</a:t>
            </a:r>
            <a:endParaRPr lang="fr-FR" dirty="0">
              <a:solidFill>
                <a:srgbClr val="FFFF00"/>
              </a:solidFill>
            </a:endParaRPr>
          </a:p>
        </p:txBody>
      </p:sp>
      <p:pic>
        <p:nvPicPr>
          <p:cNvPr id="2050" name="Picture 2" descr="Image associÃ©e">
            <a:extLst>
              <a:ext uri="{FF2B5EF4-FFF2-40B4-BE49-F238E27FC236}">
                <a16:creationId xmlns:a16="http://schemas.microsoft.com/office/drawing/2014/main" id="{6E2DB1B2-0E80-4915-A517-2F74FEAD1B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9415" y="2908452"/>
            <a:ext cx="4788249" cy="240167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6F67DCAD-B322-4991-91A1-353A338AF6E8}"/>
              </a:ext>
            </a:extLst>
          </p:cNvPr>
          <p:cNvSpPr txBox="1"/>
          <p:nvPr/>
        </p:nvSpPr>
        <p:spPr>
          <a:xfrm>
            <a:off x="616944" y="2908452"/>
            <a:ext cx="5354198" cy="2246769"/>
          </a:xfrm>
          <a:prstGeom prst="rect">
            <a:avLst/>
          </a:prstGeom>
          <a:noFill/>
        </p:spPr>
        <p:txBody>
          <a:bodyPr wrap="square" rtlCol="0">
            <a:spAutoFit/>
          </a:bodyPr>
          <a:lstStyle/>
          <a:p>
            <a:r>
              <a:rPr lang="fr-FR" sz="2800" dirty="0"/>
              <a:t>Jusqu’en 2002, le problème clé, ce n’est pas l’indiscrétion du médecin, mais le refus de donner au patient des informations le concernant.</a:t>
            </a:r>
          </a:p>
        </p:txBody>
      </p:sp>
    </p:spTree>
    <p:extLst>
      <p:ext uri="{BB962C8B-B14F-4D97-AF65-F5344CB8AC3E}">
        <p14:creationId xmlns:p14="http://schemas.microsoft.com/office/powerpoint/2010/main" val="2490860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A68AE6-1773-42F2-84E1-4494AD3A0E8F}"/>
              </a:ext>
            </a:extLst>
          </p:cNvPr>
          <p:cNvSpPr/>
          <p:nvPr/>
        </p:nvSpPr>
        <p:spPr>
          <a:xfrm>
            <a:off x="890529" y="959348"/>
            <a:ext cx="10410941" cy="5593262"/>
          </a:xfrm>
          <a:prstGeom prst="rect">
            <a:avLst/>
          </a:prstGeom>
        </p:spPr>
        <p:txBody>
          <a:bodyPr wrap="square">
            <a:spAutoFit/>
          </a:bodyPr>
          <a:lstStyle/>
          <a:p>
            <a:pPr indent="671830">
              <a:lnSpc>
                <a:spcPct val="107000"/>
              </a:lnSpc>
              <a:spcAft>
                <a:spcPts val="800"/>
              </a:spcAft>
            </a:pPr>
            <a:r>
              <a:rPr lang="fr-FR" sz="2800" dirty="0">
                <a:latin typeface="Calibri" panose="020F0502020204030204" pitchFamily="34" charset="0"/>
                <a:ea typeface="Calibri" panose="020F0502020204030204" pitchFamily="34" charset="0"/>
                <a:cs typeface="Times New Roman" panose="02020603050405020304" pitchFamily="18" charset="0"/>
              </a:rPr>
              <a:t> </a:t>
            </a:r>
            <a:r>
              <a:rPr lang="fr-FR" sz="2800" i="1" dirty="0">
                <a:latin typeface="Calibri" panose="020F0502020204030204" pitchFamily="34" charset="0"/>
                <a:ea typeface="Calibri" panose="020F0502020204030204" pitchFamily="34" charset="0"/>
                <a:cs typeface="Times New Roman" panose="02020603050405020304" pitchFamily="18" charset="0"/>
              </a:rPr>
              <a:t>« Toute personne prise en charge par un professionnel, un établissement, un réseau de </a:t>
            </a:r>
            <a:r>
              <a:rPr lang="fr-FR" sz="2800" b="1" i="1" u="sng" dirty="0">
                <a:solidFill>
                  <a:srgbClr val="FFC000"/>
                </a:solidFill>
                <a:latin typeface="Calibri" panose="020F0502020204030204" pitchFamily="34" charset="0"/>
                <a:ea typeface="Calibri" panose="020F0502020204030204" pitchFamily="34" charset="0"/>
                <a:cs typeface="Times New Roman" panose="02020603050405020304" pitchFamily="18" charset="0"/>
              </a:rPr>
              <a:t>santé</a:t>
            </a:r>
            <a:r>
              <a:rPr lang="fr-FR" sz="2800" i="1" dirty="0">
                <a:latin typeface="Calibri" panose="020F0502020204030204" pitchFamily="34" charset="0"/>
                <a:ea typeface="Calibri" panose="020F0502020204030204" pitchFamily="34" charset="0"/>
                <a:cs typeface="Times New Roman" panose="02020603050405020304" pitchFamily="18" charset="0"/>
              </a:rPr>
              <a:t> ou tout autre organisme participant à la prévention et aux soins </a:t>
            </a:r>
            <a:r>
              <a:rPr lang="fr-FR" sz="2800" b="1" i="1" u="sng" dirty="0">
                <a:solidFill>
                  <a:srgbClr val="FFC000"/>
                </a:solidFill>
                <a:latin typeface="Calibri" panose="020F0502020204030204" pitchFamily="34" charset="0"/>
                <a:ea typeface="Calibri" panose="020F0502020204030204" pitchFamily="34" charset="0"/>
                <a:cs typeface="Times New Roman" panose="02020603050405020304" pitchFamily="18" charset="0"/>
              </a:rPr>
              <a:t>a droit </a:t>
            </a:r>
            <a:r>
              <a:rPr lang="fr-FR" sz="2800" i="1" dirty="0">
                <a:latin typeface="Calibri" panose="020F0502020204030204" pitchFamily="34" charset="0"/>
                <a:ea typeface="Calibri" panose="020F0502020204030204" pitchFamily="34" charset="0"/>
                <a:cs typeface="Times New Roman" panose="02020603050405020304" pitchFamily="18" charset="0"/>
              </a:rPr>
              <a:t>au respect de sa vie privée et du secret des informations la concernant. »</a:t>
            </a:r>
          </a:p>
          <a:p>
            <a:pPr indent="671830">
              <a:lnSpc>
                <a:spcPct val="107000"/>
              </a:lnSpc>
              <a:spcAft>
                <a:spcPts val="800"/>
              </a:spcAft>
            </a:pPr>
            <a:endParaRPr lang="fr-FR" sz="2800" i="1" dirty="0">
              <a:latin typeface="Calibri" panose="020F0502020204030204" pitchFamily="34" charset="0"/>
              <a:ea typeface="Calibri" panose="020F0502020204030204" pitchFamily="34" charset="0"/>
              <a:cs typeface="Times New Roman" panose="02020603050405020304" pitchFamily="18" charset="0"/>
            </a:endParaRPr>
          </a:p>
          <a:p>
            <a:pPr indent="671830">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2 donne une définition large du secret professionnel: l’ensemble des informations venues à la connaissance du professionnel de santé </a:t>
            </a:r>
            <a:r>
              <a:rPr lang="fr-FR" sz="2000" dirty="0">
                <a:latin typeface="Calibri" panose="020F0502020204030204" pitchFamily="34" charset="0"/>
                <a:ea typeface="Calibri" panose="020F0502020204030204" pitchFamily="34" charset="0"/>
                <a:cs typeface="Times New Roman" panose="02020603050405020304" pitchFamily="18" charset="0"/>
              </a:rPr>
              <a:t>(l’état de santé, l’identité, ce qu’il a confié ou ce que le médecin a </a:t>
            </a:r>
            <a:r>
              <a:rPr lang="fr-FR" sz="20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vu, entendu ou compris</a:t>
            </a:r>
            <a:r>
              <a:rPr lang="fr-FR" sz="2000" dirty="0">
                <a:latin typeface="Calibri" panose="020F0502020204030204" pitchFamily="34" charset="0"/>
                <a:ea typeface="Calibri" panose="020F0502020204030204" pitchFamily="34" charset="0"/>
                <a:cs typeface="Times New Roman" panose="02020603050405020304" pitchFamily="18" charset="0"/>
              </a:rPr>
              <a:t>)</a:t>
            </a:r>
          </a:p>
          <a:p>
            <a:pPr indent="671830">
              <a:lnSpc>
                <a:spcPct val="107000"/>
              </a:lnSpc>
              <a:spcAft>
                <a:spcPts val="800"/>
              </a:spcAft>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indent="671830">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3 précise la notion de secret partagé et « d’équipe de soin » et en fixe les limites</a:t>
            </a:r>
          </a:p>
          <a:p>
            <a:pPr indent="671830">
              <a:lnSpc>
                <a:spcPct val="107000"/>
              </a:lnSpc>
              <a:spcAft>
                <a:spcPts val="800"/>
              </a:spcAft>
            </a:pPr>
            <a:r>
              <a:rPr lang="fr-FR" sz="2400" dirty="0">
                <a:solidFill>
                  <a:srgbClr val="FFC000"/>
                </a:solidFill>
                <a:latin typeface="Calibri" panose="020F0502020204030204" pitchFamily="34" charset="0"/>
                <a:ea typeface="Calibri" panose="020F0502020204030204" pitchFamily="34" charset="0"/>
                <a:cs typeface="Times New Roman" panose="02020603050405020304" pitchFamily="18" charset="0"/>
              </a:rPr>
              <a:t>Le secret médical n’est pas opposable au patient.</a:t>
            </a:r>
          </a:p>
        </p:txBody>
      </p:sp>
      <p:sp>
        <p:nvSpPr>
          <p:cNvPr id="3" name="ZoneTexte 2">
            <a:extLst>
              <a:ext uri="{FF2B5EF4-FFF2-40B4-BE49-F238E27FC236}">
                <a16:creationId xmlns:a16="http://schemas.microsoft.com/office/drawing/2014/main" id="{6801F905-C52E-4E30-84C6-CF7B788D4C92}"/>
              </a:ext>
            </a:extLst>
          </p:cNvPr>
          <p:cNvSpPr txBox="1"/>
          <p:nvPr/>
        </p:nvSpPr>
        <p:spPr>
          <a:xfrm>
            <a:off x="1773716" y="374573"/>
            <a:ext cx="8185532" cy="584775"/>
          </a:xfrm>
          <a:prstGeom prst="rect">
            <a:avLst/>
          </a:prstGeom>
          <a:noFill/>
        </p:spPr>
        <p:txBody>
          <a:bodyPr wrap="square" rtlCol="0">
            <a:spAutoFit/>
          </a:bodyPr>
          <a:lstStyle/>
          <a:p>
            <a:r>
              <a:rPr lang="fr-FR" sz="3200" dirty="0">
                <a:latin typeface="Calibri" panose="020F0502020204030204" pitchFamily="34" charset="0"/>
                <a:ea typeface="Calibri" panose="020F0502020204030204" pitchFamily="34" charset="0"/>
                <a:cs typeface="Times New Roman" panose="02020603050405020304" pitchFamily="18" charset="0"/>
              </a:rPr>
              <a:t> </a:t>
            </a:r>
            <a:r>
              <a:rPr lang="fr-FR" sz="3200" b="1" dirty="0">
                <a:solidFill>
                  <a:srgbClr val="FFFF00"/>
                </a:solidFill>
              </a:rPr>
              <a:t>Code de la santé publique </a:t>
            </a:r>
            <a:r>
              <a:rPr lang="fr-FR" sz="3200" b="1" dirty="0"/>
              <a:t>– </a:t>
            </a:r>
            <a:r>
              <a:rPr lang="fr-FR" sz="2800" b="1" dirty="0"/>
              <a:t>Art. L.1110-4</a:t>
            </a:r>
            <a:r>
              <a:rPr lang="fr-FR" sz="2800" b="1" dirty="0">
                <a:solidFill>
                  <a:srgbClr val="FFFF00"/>
                </a:solidFill>
              </a:rPr>
              <a:t> </a:t>
            </a:r>
          </a:p>
        </p:txBody>
      </p:sp>
    </p:spTree>
    <p:extLst>
      <p:ext uri="{BB962C8B-B14F-4D97-AF65-F5344CB8AC3E}">
        <p14:creationId xmlns:p14="http://schemas.microsoft.com/office/powerpoint/2010/main" val="1015293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94C1E4-9C11-40B0-906E-7B45A5F23F0D}"/>
              </a:ext>
            </a:extLst>
          </p:cNvPr>
          <p:cNvSpPr>
            <a:spLocks noGrp="1"/>
          </p:cNvSpPr>
          <p:nvPr>
            <p:ph type="title"/>
          </p:nvPr>
        </p:nvSpPr>
        <p:spPr>
          <a:xfrm>
            <a:off x="1634169" y="212788"/>
            <a:ext cx="8923662" cy="1507067"/>
          </a:xfrm>
        </p:spPr>
        <p:txBody>
          <a:bodyPr>
            <a:normAutofit fontScale="90000"/>
          </a:bodyPr>
          <a:lstStyle/>
          <a:p>
            <a:pPr algn="ctr"/>
            <a:r>
              <a:rPr lang="fr-FR" sz="4400" b="1" cap="none" dirty="0">
                <a:solidFill>
                  <a:srgbClr val="FFFF00"/>
                </a:solidFill>
              </a:rPr>
              <a:t>2.4. loi de modernisation de notre système de sante</a:t>
            </a:r>
            <a:br>
              <a:rPr lang="fr-FR" b="1" dirty="0">
                <a:solidFill>
                  <a:srgbClr val="FFFF00"/>
                </a:solidFill>
              </a:rPr>
            </a:br>
            <a:r>
              <a:rPr lang="fr-FR" sz="2400" dirty="0">
                <a:solidFill>
                  <a:srgbClr val="FFFF00"/>
                </a:solidFill>
              </a:rPr>
              <a:t>du 26 janvier 2016 (loi </a:t>
            </a:r>
            <a:r>
              <a:rPr lang="fr-FR" sz="2400" dirty="0" err="1">
                <a:solidFill>
                  <a:srgbClr val="FFFF00"/>
                </a:solidFill>
              </a:rPr>
              <a:t>touraine</a:t>
            </a:r>
            <a:r>
              <a:rPr lang="fr-FR" sz="2400" dirty="0">
                <a:solidFill>
                  <a:srgbClr val="FFFF00"/>
                </a:solidFill>
              </a:rPr>
              <a:t>)</a:t>
            </a:r>
            <a:endParaRPr lang="fr-FR" b="1" dirty="0">
              <a:solidFill>
                <a:srgbClr val="FFFF00"/>
              </a:solidFill>
            </a:endParaRPr>
          </a:p>
        </p:txBody>
      </p:sp>
      <p:pic>
        <p:nvPicPr>
          <p:cNvPr id="3074" name="Picture 2" descr="RÃ©sultat de recherche d'images pour &quot;loi touraine 26 janvier 2016&quot;">
            <a:extLst>
              <a:ext uri="{FF2B5EF4-FFF2-40B4-BE49-F238E27FC236}">
                <a16:creationId xmlns:a16="http://schemas.microsoft.com/office/drawing/2014/main" id="{CFEE92F9-952C-42E8-8B53-907EABBB2C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1831" y="2034308"/>
            <a:ext cx="3140177" cy="4440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0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0F7C17-61F4-4777-827B-B373C8589E69}"/>
              </a:ext>
            </a:extLst>
          </p:cNvPr>
          <p:cNvSpPr>
            <a:spLocks noGrp="1"/>
          </p:cNvSpPr>
          <p:nvPr>
            <p:ph type="title"/>
          </p:nvPr>
        </p:nvSpPr>
        <p:spPr>
          <a:xfrm>
            <a:off x="3644747" y="157704"/>
            <a:ext cx="4902505" cy="1120254"/>
          </a:xfrm>
        </p:spPr>
        <p:txBody>
          <a:bodyPr>
            <a:noAutofit/>
          </a:bodyPr>
          <a:lstStyle/>
          <a:p>
            <a:r>
              <a:rPr lang="fr-FR" sz="4000" b="1" dirty="0">
                <a:solidFill>
                  <a:srgbClr val="FFFF00"/>
                </a:solidFill>
              </a:rPr>
              <a:t>Le secret médical</a:t>
            </a:r>
          </a:p>
        </p:txBody>
      </p:sp>
      <p:sp>
        <p:nvSpPr>
          <p:cNvPr id="3" name="ZoneTexte 2">
            <a:extLst>
              <a:ext uri="{FF2B5EF4-FFF2-40B4-BE49-F238E27FC236}">
                <a16:creationId xmlns:a16="http://schemas.microsoft.com/office/drawing/2014/main" id="{9E750C69-FE7B-4F89-9707-953851E4BF92}"/>
              </a:ext>
            </a:extLst>
          </p:cNvPr>
          <p:cNvSpPr txBox="1"/>
          <p:nvPr/>
        </p:nvSpPr>
        <p:spPr>
          <a:xfrm>
            <a:off x="561861" y="1773716"/>
            <a:ext cx="7590621" cy="3539430"/>
          </a:xfrm>
          <a:prstGeom prst="rect">
            <a:avLst/>
          </a:prstGeom>
          <a:noFill/>
        </p:spPr>
        <p:txBody>
          <a:bodyPr wrap="square" rtlCol="0">
            <a:spAutoFit/>
          </a:bodyPr>
          <a:lstStyle/>
          <a:p>
            <a:r>
              <a:rPr lang="fr-FR" sz="2800" b="1" dirty="0"/>
              <a:t>	Que risque de perdre d’essentiel </a:t>
            </a:r>
          </a:p>
          <a:p>
            <a:endParaRPr lang="fr-FR" sz="2800" b="1" dirty="0"/>
          </a:p>
          <a:p>
            <a:pPr marL="1371600" lvl="2" indent="-457200">
              <a:buFont typeface="Arial" panose="020B0604020202020204" pitchFamily="34" charset="0"/>
              <a:buChar char="•"/>
            </a:pPr>
            <a:r>
              <a:rPr lang="fr-FR" sz="2800" b="1" dirty="0"/>
              <a:t>le patient</a:t>
            </a:r>
          </a:p>
          <a:p>
            <a:pPr marL="1371600" lvl="2" indent="-457200">
              <a:buFont typeface="Arial" panose="020B0604020202020204" pitchFamily="34" charset="0"/>
              <a:buChar char="•"/>
            </a:pPr>
            <a:r>
              <a:rPr lang="fr-FR" sz="2800" b="1" dirty="0"/>
              <a:t>le médecin</a:t>
            </a:r>
          </a:p>
          <a:p>
            <a:pPr marL="1371600" lvl="2" indent="-457200">
              <a:buFont typeface="Arial" panose="020B0604020202020204" pitchFamily="34" charset="0"/>
              <a:buChar char="•"/>
            </a:pPr>
            <a:r>
              <a:rPr lang="fr-FR" sz="2800" b="1" dirty="0"/>
              <a:t>la vie en société</a:t>
            </a:r>
          </a:p>
          <a:p>
            <a:pPr marL="1371600" lvl="2" indent="-457200">
              <a:buFontTx/>
              <a:buChar char="-"/>
            </a:pPr>
            <a:endParaRPr lang="fr-FR" sz="2800" b="1" dirty="0"/>
          </a:p>
          <a:p>
            <a:r>
              <a:rPr lang="fr-FR" sz="2800" b="1" dirty="0"/>
              <a:t>en laissant le secret professionnel des médecins s’effacer ? </a:t>
            </a:r>
          </a:p>
        </p:txBody>
      </p:sp>
      <p:pic>
        <p:nvPicPr>
          <p:cNvPr id="4" name="Image 3">
            <a:extLst>
              <a:ext uri="{FF2B5EF4-FFF2-40B4-BE49-F238E27FC236}">
                <a16:creationId xmlns:a16="http://schemas.microsoft.com/office/drawing/2014/main" id="{0C67AF43-7ACC-47BB-8BBC-15B9FB610266}"/>
              </a:ext>
            </a:extLst>
          </p:cNvPr>
          <p:cNvPicPr>
            <a:picLocks noChangeAspect="1"/>
          </p:cNvPicPr>
          <p:nvPr/>
        </p:nvPicPr>
        <p:blipFill>
          <a:blip r:embed="rId2"/>
          <a:stretch>
            <a:fillRect/>
          </a:stretch>
        </p:blipFill>
        <p:spPr>
          <a:xfrm>
            <a:off x="8736376" y="1693842"/>
            <a:ext cx="2711527" cy="4067291"/>
          </a:xfrm>
          <a:prstGeom prst="rect">
            <a:avLst/>
          </a:prstGeom>
        </p:spPr>
      </p:pic>
    </p:spTree>
    <p:extLst>
      <p:ext uri="{BB962C8B-B14F-4D97-AF65-F5344CB8AC3E}">
        <p14:creationId xmlns:p14="http://schemas.microsoft.com/office/powerpoint/2010/main" val="2383107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ABF0640-7168-4B54-A775-27A15CFED5EC}"/>
              </a:ext>
            </a:extLst>
          </p:cNvPr>
          <p:cNvSpPr txBox="1"/>
          <p:nvPr/>
        </p:nvSpPr>
        <p:spPr>
          <a:xfrm>
            <a:off x="826266" y="1432193"/>
            <a:ext cx="10455006" cy="4678204"/>
          </a:xfrm>
          <a:prstGeom prst="rect">
            <a:avLst/>
          </a:prstGeom>
          <a:noFill/>
        </p:spPr>
        <p:txBody>
          <a:bodyPr wrap="square" rtlCol="0">
            <a:spAutoFit/>
          </a:bodyPr>
          <a:lstStyle/>
          <a:p>
            <a:endParaRPr lang="fr-FR" dirty="0"/>
          </a:p>
          <a:p>
            <a:r>
              <a:rPr lang="fr-FR" sz="2400" b="1" dirty="0"/>
              <a:t>PRECEDENTS : </a:t>
            </a:r>
          </a:p>
          <a:p>
            <a:endParaRPr lang="fr-FR" dirty="0"/>
          </a:p>
          <a:p>
            <a:pPr marL="285750" indent="-285750">
              <a:buFont typeface="Wingdings" panose="05000000000000000000" pitchFamily="2" charset="2"/>
              <a:buChar char="Ø"/>
            </a:pPr>
            <a:r>
              <a:rPr lang="fr-FR" sz="2000" dirty="0"/>
              <a:t>Enfance: Loi n° 2007-293 du 5 mars 2007 et Art. L. 226.2.1 du Code de l’action sociale et des familles</a:t>
            </a:r>
          </a:p>
          <a:p>
            <a:endParaRPr lang="fr-FR" sz="2000" dirty="0"/>
          </a:p>
          <a:p>
            <a:pPr marL="285750" indent="-285750">
              <a:buFont typeface="Wingdings" panose="05000000000000000000" pitchFamily="2" charset="2"/>
              <a:buChar char="Ø"/>
            </a:pPr>
            <a:r>
              <a:rPr lang="fr-FR" sz="2000" dirty="0"/>
              <a:t>Prévention de la délinquance: Loi n° 2007-297 du 5 mars 2007</a:t>
            </a:r>
          </a:p>
          <a:p>
            <a:endParaRPr lang="fr-FR" sz="2000" dirty="0"/>
          </a:p>
          <a:p>
            <a:pPr marL="285750" indent="-285750">
              <a:buFont typeface="Wingdings" panose="05000000000000000000" pitchFamily="2" charset="2"/>
              <a:buChar char="Ø"/>
            </a:pPr>
            <a:r>
              <a:rPr lang="fr-FR" sz="2000" dirty="0"/>
              <a:t>Handicap et dépendance: Loi n° 2011-901 du 28 juillet 2011</a:t>
            </a:r>
          </a:p>
          <a:p>
            <a:endParaRPr lang="fr-FR" sz="2000" dirty="0"/>
          </a:p>
          <a:p>
            <a:pPr marL="285750" indent="-285750">
              <a:buFont typeface="Wingdings" panose="05000000000000000000" pitchFamily="2" charset="2"/>
              <a:buChar char="Ø"/>
            </a:pPr>
            <a:r>
              <a:rPr lang="fr-FR" sz="2000" dirty="0"/>
              <a:t>Santé mentale: depuis 2010 les Conseils locaux de santé mentale (municipalités)</a:t>
            </a:r>
          </a:p>
          <a:p>
            <a:r>
              <a:rPr lang="fr-FR" sz="2000" dirty="0"/>
              <a:t>	Professions de la santé, services de l’Etat, forces de l’ordre, associations sociales, médico-sociales, culturelles mais aussi de loisirs ou représentant des usagers</a:t>
            </a:r>
          </a:p>
          <a:p>
            <a:endParaRPr lang="fr-FR" dirty="0"/>
          </a:p>
        </p:txBody>
      </p:sp>
      <p:sp>
        <p:nvSpPr>
          <p:cNvPr id="3" name="ZoneTexte 2">
            <a:extLst>
              <a:ext uri="{FF2B5EF4-FFF2-40B4-BE49-F238E27FC236}">
                <a16:creationId xmlns:a16="http://schemas.microsoft.com/office/drawing/2014/main" id="{B20C1114-9D8A-40F4-AAF7-91916594AAD9}"/>
              </a:ext>
            </a:extLst>
          </p:cNvPr>
          <p:cNvSpPr txBox="1"/>
          <p:nvPr/>
        </p:nvSpPr>
        <p:spPr>
          <a:xfrm>
            <a:off x="1013552" y="352540"/>
            <a:ext cx="9992299" cy="1077218"/>
          </a:xfrm>
          <a:prstGeom prst="rect">
            <a:avLst/>
          </a:prstGeom>
          <a:noFill/>
        </p:spPr>
        <p:txBody>
          <a:bodyPr wrap="square" rtlCol="0">
            <a:spAutoFit/>
          </a:bodyPr>
          <a:lstStyle/>
          <a:p>
            <a:pPr algn="ctr"/>
            <a:r>
              <a:rPr lang="fr-FR" sz="3200" b="1" dirty="0">
                <a:solidFill>
                  <a:srgbClr val="FFFF00"/>
                </a:solidFill>
              </a:rPr>
              <a:t>Extension du partage d’informations à caractère médical à tout personnel médico-social</a:t>
            </a:r>
          </a:p>
        </p:txBody>
      </p:sp>
    </p:spTree>
    <p:extLst>
      <p:ext uri="{BB962C8B-B14F-4D97-AF65-F5344CB8AC3E}">
        <p14:creationId xmlns:p14="http://schemas.microsoft.com/office/powerpoint/2010/main" val="2777323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B8D75E-63A2-470E-9E47-BCF7F0F64636}"/>
              </a:ext>
            </a:extLst>
          </p:cNvPr>
          <p:cNvSpPr>
            <a:spLocks noGrp="1"/>
          </p:cNvSpPr>
          <p:nvPr>
            <p:ph type="title"/>
          </p:nvPr>
        </p:nvSpPr>
        <p:spPr>
          <a:xfrm>
            <a:off x="2432483" y="195548"/>
            <a:ext cx="6158429" cy="800764"/>
          </a:xfrm>
        </p:spPr>
        <p:txBody>
          <a:bodyPr>
            <a:normAutofit/>
          </a:bodyPr>
          <a:lstStyle/>
          <a:p>
            <a:r>
              <a:rPr lang="fr-FR" sz="2800" b="1" cap="none" dirty="0">
                <a:solidFill>
                  <a:srgbClr val="FFFF00"/>
                </a:solidFill>
              </a:rPr>
              <a:t>Elargissement de l’équipe de soin</a:t>
            </a:r>
          </a:p>
        </p:txBody>
      </p:sp>
      <p:sp>
        <p:nvSpPr>
          <p:cNvPr id="3" name="Espace réservé du contenu 2">
            <a:extLst>
              <a:ext uri="{FF2B5EF4-FFF2-40B4-BE49-F238E27FC236}">
                <a16:creationId xmlns:a16="http://schemas.microsoft.com/office/drawing/2014/main" id="{DDD5C10F-CC82-4FFF-8914-294CD9E78159}"/>
              </a:ext>
            </a:extLst>
          </p:cNvPr>
          <p:cNvSpPr>
            <a:spLocks noGrp="1"/>
          </p:cNvSpPr>
          <p:nvPr>
            <p:ph sz="half" idx="1"/>
          </p:nvPr>
        </p:nvSpPr>
        <p:spPr>
          <a:xfrm>
            <a:off x="286438" y="2170323"/>
            <a:ext cx="5332163" cy="4492129"/>
          </a:xfrm>
        </p:spPr>
        <p:txBody>
          <a:bodyPr>
            <a:normAutofit/>
          </a:bodyPr>
          <a:lstStyle/>
          <a:p>
            <a:pPr marL="0" indent="0">
              <a:buNone/>
            </a:pPr>
            <a:r>
              <a:rPr lang="fr-FR" sz="2200" dirty="0">
                <a:solidFill>
                  <a:schemeClr val="tx1"/>
                </a:solidFill>
              </a:rPr>
              <a:t>Toute personne prise en charge par un professionnel, un établissement, un réseau </a:t>
            </a:r>
            <a:r>
              <a:rPr lang="fr-FR" sz="2200" b="1" i="1" dirty="0">
                <a:solidFill>
                  <a:srgbClr val="FFFF00"/>
                </a:solidFill>
              </a:rPr>
              <a:t>de santé </a:t>
            </a:r>
          </a:p>
          <a:p>
            <a:endParaRPr lang="fr-FR" sz="2200" dirty="0">
              <a:solidFill>
                <a:schemeClr val="tx1"/>
              </a:solidFill>
            </a:endParaRPr>
          </a:p>
          <a:p>
            <a:pPr marL="0" indent="0">
              <a:buNone/>
            </a:pPr>
            <a:r>
              <a:rPr lang="fr-FR" sz="2200" dirty="0">
                <a:solidFill>
                  <a:schemeClr val="tx1"/>
                </a:solidFill>
              </a:rPr>
              <a:t>ou tout autre organisme participant à la prévention et aux soins </a:t>
            </a:r>
          </a:p>
          <a:p>
            <a:endParaRPr lang="fr-FR" sz="2200" dirty="0">
              <a:solidFill>
                <a:schemeClr val="tx1"/>
              </a:solidFill>
            </a:endParaRPr>
          </a:p>
          <a:p>
            <a:pPr marL="0" indent="0">
              <a:buNone/>
            </a:pPr>
            <a:r>
              <a:rPr lang="fr-FR" sz="2200" dirty="0">
                <a:solidFill>
                  <a:schemeClr val="tx1"/>
                </a:solidFill>
              </a:rPr>
              <a:t>a droit au respect de sa vie privée et du secret des informations le concernant. </a:t>
            </a:r>
          </a:p>
        </p:txBody>
      </p:sp>
      <p:sp>
        <p:nvSpPr>
          <p:cNvPr id="4" name="Espace réservé du contenu 3">
            <a:extLst>
              <a:ext uri="{FF2B5EF4-FFF2-40B4-BE49-F238E27FC236}">
                <a16:creationId xmlns:a16="http://schemas.microsoft.com/office/drawing/2014/main" id="{C3DD65C9-B374-480A-8596-0BC60B4F1D1E}"/>
              </a:ext>
            </a:extLst>
          </p:cNvPr>
          <p:cNvSpPr>
            <a:spLocks noGrp="1"/>
          </p:cNvSpPr>
          <p:nvPr>
            <p:ph sz="half" idx="2"/>
          </p:nvPr>
        </p:nvSpPr>
        <p:spPr>
          <a:xfrm>
            <a:off x="6096000" y="2325540"/>
            <a:ext cx="5762754" cy="4130344"/>
          </a:xfrm>
        </p:spPr>
        <p:txBody>
          <a:bodyPr>
            <a:noAutofit/>
          </a:bodyPr>
          <a:lstStyle/>
          <a:p>
            <a:pPr marL="0" indent="0">
              <a:buNone/>
            </a:pPr>
            <a:r>
              <a:rPr lang="fr-FR" sz="2200" dirty="0">
                <a:solidFill>
                  <a:schemeClr val="tx1"/>
                </a:solidFill>
              </a:rPr>
              <a:t>Toute personne prise en charge par un professionnel de santé, un établissement ou un des services de santé définis au livre III de la sixième partie du présent code, </a:t>
            </a:r>
            <a:r>
              <a:rPr lang="fr-FR" sz="2200" b="1" i="1" dirty="0">
                <a:solidFill>
                  <a:srgbClr val="FFFF00"/>
                </a:solidFill>
              </a:rPr>
              <a:t>un professionnel du secteur médico-social ou social ou un établissement ou service social et médico-social </a:t>
            </a:r>
            <a:r>
              <a:rPr lang="fr-FR" sz="2200" dirty="0">
                <a:solidFill>
                  <a:schemeClr val="tx1"/>
                </a:solidFill>
              </a:rPr>
              <a:t>mentionné au I de l’article L. 312-1du Code de l’action sociale et des familles a droit au respect de sa vie privée et du secret des informations le concernant. </a:t>
            </a:r>
          </a:p>
        </p:txBody>
      </p:sp>
      <p:sp>
        <p:nvSpPr>
          <p:cNvPr id="5" name="ZoneTexte 4">
            <a:extLst>
              <a:ext uri="{FF2B5EF4-FFF2-40B4-BE49-F238E27FC236}">
                <a16:creationId xmlns:a16="http://schemas.microsoft.com/office/drawing/2014/main" id="{87FCB529-2C2E-4062-A39C-7850ED63F443}"/>
              </a:ext>
            </a:extLst>
          </p:cNvPr>
          <p:cNvSpPr txBox="1"/>
          <p:nvPr/>
        </p:nvSpPr>
        <p:spPr>
          <a:xfrm>
            <a:off x="481403" y="1498293"/>
            <a:ext cx="4942232" cy="369332"/>
          </a:xfrm>
          <a:prstGeom prst="rect">
            <a:avLst/>
          </a:prstGeom>
          <a:noFill/>
        </p:spPr>
        <p:txBody>
          <a:bodyPr wrap="square" rtlCol="0">
            <a:spAutoFit/>
          </a:bodyPr>
          <a:lstStyle/>
          <a:p>
            <a:pPr algn="ctr"/>
            <a:r>
              <a:rPr lang="fr-FR" b="1" dirty="0">
                <a:solidFill>
                  <a:srgbClr val="FFFF00"/>
                </a:solidFill>
              </a:rPr>
              <a:t>Ancien article L. 1110-4</a:t>
            </a:r>
          </a:p>
        </p:txBody>
      </p:sp>
      <p:sp>
        <p:nvSpPr>
          <p:cNvPr id="6" name="ZoneTexte 5">
            <a:extLst>
              <a:ext uri="{FF2B5EF4-FFF2-40B4-BE49-F238E27FC236}">
                <a16:creationId xmlns:a16="http://schemas.microsoft.com/office/drawing/2014/main" id="{3A671FCA-0F92-4CEA-A3E4-9C7C22C79C31}"/>
              </a:ext>
            </a:extLst>
          </p:cNvPr>
          <p:cNvSpPr txBox="1"/>
          <p:nvPr/>
        </p:nvSpPr>
        <p:spPr>
          <a:xfrm>
            <a:off x="6123672" y="1476260"/>
            <a:ext cx="4934479" cy="369332"/>
          </a:xfrm>
          <a:prstGeom prst="rect">
            <a:avLst/>
          </a:prstGeom>
          <a:noFill/>
        </p:spPr>
        <p:txBody>
          <a:bodyPr wrap="square" rtlCol="0">
            <a:spAutoFit/>
          </a:bodyPr>
          <a:lstStyle/>
          <a:p>
            <a:pPr algn="ctr"/>
            <a:r>
              <a:rPr lang="fr-FR" b="1" dirty="0">
                <a:solidFill>
                  <a:srgbClr val="FFFF00"/>
                </a:solidFill>
              </a:rPr>
              <a:t>Nouvel article L. 1110-4</a:t>
            </a:r>
          </a:p>
        </p:txBody>
      </p:sp>
    </p:spTree>
    <p:extLst>
      <p:ext uri="{BB962C8B-B14F-4D97-AF65-F5344CB8AC3E}">
        <p14:creationId xmlns:p14="http://schemas.microsoft.com/office/powerpoint/2010/main" val="1043122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F583BF5-5F1B-4D7B-A466-12A6B5428A2C}"/>
              </a:ext>
            </a:extLst>
          </p:cNvPr>
          <p:cNvSpPr txBox="1"/>
          <p:nvPr/>
        </p:nvSpPr>
        <p:spPr>
          <a:xfrm>
            <a:off x="1249955" y="1173296"/>
            <a:ext cx="9692089" cy="5262979"/>
          </a:xfrm>
          <a:prstGeom prst="rect">
            <a:avLst/>
          </a:prstGeom>
          <a:noFill/>
        </p:spPr>
        <p:txBody>
          <a:bodyPr wrap="square" rtlCol="0">
            <a:spAutoFit/>
          </a:bodyPr>
          <a:lstStyle/>
          <a:p>
            <a:pPr marL="457200" indent="-457200">
              <a:buFont typeface="Wingdings" panose="05000000000000000000" pitchFamily="2" charset="2"/>
              <a:buChar char="Ø"/>
            </a:pPr>
            <a:r>
              <a:rPr lang="fr-FR" sz="2800" dirty="0"/>
              <a:t>Chaque fois que l’ancienne version parlait de </a:t>
            </a:r>
            <a:r>
              <a:rPr lang="fr-FR" sz="2800" b="1" dirty="0"/>
              <a:t> « professionnel de santé » </a:t>
            </a:r>
            <a:r>
              <a:rPr lang="fr-FR" sz="2800" dirty="0"/>
              <a:t>le nouvel art. L1110-4 fait mention de </a:t>
            </a:r>
            <a:r>
              <a:rPr lang="fr-FR" sz="2800" b="1" dirty="0"/>
              <a:t>« professionnel »</a:t>
            </a:r>
          </a:p>
          <a:p>
            <a:pPr marL="457200" indent="-457200">
              <a:buFont typeface="Wingdings" panose="05000000000000000000" pitchFamily="2" charset="2"/>
              <a:buChar char="Ø"/>
            </a:pPr>
            <a:endParaRPr lang="fr-FR" sz="2800" b="1" dirty="0"/>
          </a:p>
          <a:p>
            <a:pPr marL="457200" indent="-457200">
              <a:buFont typeface="Wingdings" panose="05000000000000000000" pitchFamily="2" charset="2"/>
              <a:buChar char="Ø"/>
            </a:pPr>
            <a:r>
              <a:rPr lang="fr-FR" sz="2800" dirty="0"/>
              <a:t>L’expression</a:t>
            </a:r>
            <a:r>
              <a:rPr lang="fr-FR" sz="2800" b="1" dirty="0"/>
              <a:t> « établissement de santé »  </a:t>
            </a:r>
            <a:r>
              <a:rPr lang="fr-FR" sz="2800" dirty="0"/>
              <a:t>est remplacée par «</a:t>
            </a:r>
            <a:r>
              <a:rPr lang="fr-FR" sz="2800" b="1" dirty="0"/>
              <a:t> service social ou médico-social »</a:t>
            </a:r>
          </a:p>
          <a:p>
            <a:pPr marL="457200" indent="-457200">
              <a:buFont typeface="Wingdings" panose="05000000000000000000" pitchFamily="2" charset="2"/>
              <a:buChar char="Ø"/>
            </a:pPr>
            <a:endParaRPr lang="fr-FR" sz="2800" b="1" dirty="0"/>
          </a:p>
          <a:p>
            <a:pPr marL="457200" indent="-457200">
              <a:buFont typeface="Wingdings" panose="05000000000000000000" pitchFamily="2" charset="2"/>
              <a:buChar char="Ø"/>
            </a:pPr>
            <a:r>
              <a:rPr lang="fr-FR" sz="2800" dirty="0"/>
              <a:t>Les « informations à caractère médical » deviennent des </a:t>
            </a:r>
            <a:r>
              <a:rPr lang="fr-FR" sz="2800" b="1" dirty="0"/>
              <a:t>« données de santé »</a:t>
            </a:r>
            <a:r>
              <a:rPr lang="fr-FR" sz="2800" dirty="0"/>
              <a:t> </a:t>
            </a:r>
          </a:p>
          <a:p>
            <a:pPr marL="457200" indent="-457200">
              <a:buFont typeface="Wingdings" panose="05000000000000000000" pitchFamily="2" charset="2"/>
              <a:buChar char="Ø"/>
            </a:pPr>
            <a:endParaRPr lang="fr-FR" sz="2800" b="1" dirty="0"/>
          </a:p>
          <a:p>
            <a:pPr marL="457200" indent="-457200">
              <a:buFont typeface="Wingdings" panose="05000000000000000000" pitchFamily="2" charset="2"/>
              <a:buChar char="Ø"/>
            </a:pPr>
            <a:r>
              <a:rPr lang="fr-FR" sz="2800" b="1" dirty="0"/>
              <a:t>« l’équipe de soins » </a:t>
            </a:r>
            <a:r>
              <a:rPr lang="fr-FR" sz="2800" dirty="0"/>
              <a:t>est élargie à des professionnels ne relevant pas tous du soin. </a:t>
            </a:r>
          </a:p>
        </p:txBody>
      </p:sp>
      <p:sp>
        <p:nvSpPr>
          <p:cNvPr id="4" name="ZoneTexte 3">
            <a:extLst>
              <a:ext uri="{FF2B5EF4-FFF2-40B4-BE49-F238E27FC236}">
                <a16:creationId xmlns:a16="http://schemas.microsoft.com/office/drawing/2014/main" id="{D561FE72-20AA-4404-A3C3-BEA72A3797F3}"/>
              </a:ext>
            </a:extLst>
          </p:cNvPr>
          <p:cNvSpPr txBox="1"/>
          <p:nvPr/>
        </p:nvSpPr>
        <p:spPr>
          <a:xfrm>
            <a:off x="4900670" y="132203"/>
            <a:ext cx="2390660" cy="646331"/>
          </a:xfrm>
          <a:prstGeom prst="rect">
            <a:avLst/>
          </a:prstGeom>
          <a:noFill/>
        </p:spPr>
        <p:txBody>
          <a:bodyPr wrap="square" rtlCol="0">
            <a:spAutoFit/>
          </a:bodyPr>
          <a:lstStyle/>
          <a:p>
            <a:r>
              <a:rPr lang="fr-FR" sz="3600" b="1" dirty="0">
                <a:solidFill>
                  <a:srgbClr val="FFFF00"/>
                </a:solidFill>
              </a:rPr>
              <a:t>En bref…</a:t>
            </a:r>
          </a:p>
        </p:txBody>
      </p:sp>
    </p:spTree>
    <p:extLst>
      <p:ext uri="{BB962C8B-B14F-4D97-AF65-F5344CB8AC3E}">
        <p14:creationId xmlns:p14="http://schemas.microsoft.com/office/powerpoint/2010/main" val="4227660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566FD4-22F5-4DCA-BE55-C5A59DF7AB3F}"/>
              </a:ext>
            </a:extLst>
          </p:cNvPr>
          <p:cNvSpPr>
            <a:spLocks noGrp="1"/>
          </p:cNvSpPr>
          <p:nvPr>
            <p:ph type="title"/>
          </p:nvPr>
        </p:nvSpPr>
        <p:spPr>
          <a:xfrm>
            <a:off x="3644866" y="539216"/>
            <a:ext cx="4045064" cy="892365"/>
          </a:xfrm>
        </p:spPr>
        <p:txBody>
          <a:bodyPr>
            <a:normAutofit fontScale="90000"/>
          </a:bodyPr>
          <a:lstStyle/>
          <a:p>
            <a:r>
              <a:rPr lang="fr-FR" b="1" cap="none" dirty="0">
                <a:solidFill>
                  <a:srgbClr val="FFFF00"/>
                </a:solidFill>
              </a:rPr>
              <a:t>Le dossier médical</a:t>
            </a:r>
            <a:br>
              <a:rPr lang="fr-FR" b="1" dirty="0">
                <a:solidFill>
                  <a:srgbClr val="FFFF00"/>
                </a:solidFill>
              </a:rPr>
            </a:br>
            <a:endParaRPr lang="fr-FR" dirty="0"/>
          </a:p>
        </p:txBody>
      </p:sp>
      <p:sp>
        <p:nvSpPr>
          <p:cNvPr id="3" name="Espace réservé du contenu 2">
            <a:extLst>
              <a:ext uri="{FF2B5EF4-FFF2-40B4-BE49-F238E27FC236}">
                <a16:creationId xmlns:a16="http://schemas.microsoft.com/office/drawing/2014/main" id="{4503B181-504C-42EE-B0CA-593216899E22}"/>
              </a:ext>
            </a:extLst>
          </p:cNvPr>
          <p:cNvSpPr>
            <a:spLocks noGrp="1"/>
          </p:cNvSpPr>
          <p:nvPr>
            <p:ph sz="half" idx="1"/>
          </p:nvPr>
        </p:nvSpPr>
        <p:spPr>
          <a:xfrm>
            <a:off x="320953" y="1134735"/>
            <a:ext cx="5346445" cy="4478970"/>
          </a:xfrm>
        </p:spPr>
        <p:txBody>
          <a:bodyPr/>
          <a:lstStyle/>
          <a:p>
            <a:pPr marL="0" indent="0">
              <a:buNone/>
            </a:pPr>
            <a:r>
              <a:rPr lang="fr-FR" sz="2400" b="1" dirty="0">
                <a:solidFill>
                  <a:schemeClr val="tx1"/>
                </a:solidFill>
              </a:rPr>
              <a:t>Dossier papier :</a:t>
            </a:r>
          </a:p>
          <a:p>
            <a:pPr marL="0" indent="0">
              <a:buNone/>
            </a:pPr>
            <a:r>
              <a:rPr lang="fr-FR" sz="2400" dirty="0">
                <a:solidFill>
                  <a:schemeClr val="tx1"/>
                </a:solidFill>
              </a:rPr>
              <a:t>	- exposé pdt un temps bref</a:t>
            </a:r>
          </a:p>
          <a:p>
            <a:pPr marL="0" indent="0">
              <a:buNone/>
            </a:pPr>
            <a:r>
              <a:rPr lang="fr-FR" sz="2400" dirty="0">
                <a:solidFill>
                  <a:schemeClr val="tx1"/>
                </a:solidFill>
              </a:rPr>
              <a:t>	- dans le service</a:t>
            </a:r>
          </a:p>
          <a:p>
            <a:pPr marL="0" indent="0">
              <a:buNone/>
            </a:pPr>
            <a:r>
              <a:rPr lang="fr-FR" sz="2400" dirty="0">
                <a:solidFill>
                  <a:schemeClr val="tx1"/>
                </a:solidFill>
              </a:rPr>
              <a:t>	- sous la responsabilité du 	 	 	  médecin</a:t>
            </a:r>
          </a:p>
          <a:p>
            <a:pPr marL="0" indent="0">
              <a:buNone/>
            </a:pPr>
            <a:r>
              <a:rPr lang="fr-FR" sz="2400" dirty="0">
                <a:solidFill>
                  <a:schemeClr val="tx1"/>
                </a:solidFill>
              </a:rPr>
              <a:t>	- puis archivé sous clé</a:t>
            </a:r>
          </a:p>
          <a:p>
            <a:pPr marL="0" indent="0">
              <a:buNone/>
            </a:pPr>
            <a:r>
              <a:rPr lang="fr-FR" sz="2400" dirty="0">
                <a:solidFill>
                  <a:schemeClr val="tx1"/>
                </a:solidFill>
              </a:rPr>
              <a:t> </a:t>
            </a:r>
          </a:p>
        </p:txBody>
      </p:sp>
      <p:sp>
        <p:nvSpPr>
          <p:cNvPr id="4" name="Espace réservé du contenu 3">
            <a:extLst>
              <a:ext uri="{FF2B5EF4-FFF2-40B4-BE49-F238E27FC236}">
                <a16:creationId xmlns:a16="http://schemas.microsoft.com/office/drawing/2014/main" id="{4CD11BA3-B888-4E84-AF3A-455BDC985EE6}"/>
              </a:ext>
            </a:extLst>
          </p:cNvPr>
          <p:cNvSpPr>
            <a:spLocks noGrp="1"/>
          </p:cNvSpPr>
          <p:nvPr>
            <p:ph sz="half" idx="2"/>
          </p:nvPr>
        </p:nvSpPr>
        <p:spPr>
          <a:xfrm>
            <a:off x="5929318" y="1288972"/>
            <a:ext cx="5517207" cy="4478970"/>
          </a:xfrm>
        </p:spPr>
        <p:txBody>
          <a:bodyPr>
            <a:normAutofit/>
          </a:bodyPr>
          <a:lstStyle/>
          <a:p>
            <a:pPr marL="0" indent="0">
              <a:buNone/>
            </a:pPr>
            <a:r>
              <a:rPr lang="fr-FR" sz="2400" b="1" dirty="0">
                <a:solidFill>
                  <a:schemeClr val="tx1"/>
                </a:solidFill>
              </a:rPr>
              <a:t>Dossier informatisé :</a:t>
            </a:r>
          </a:p>
          <a:p>
            <a:pPr marL="0" indent="0">
              <a:buNone/>
            </a:pPr>
            <a:r>
              <a:rPr lang="fr-FR" sz="2400" b="1" dirty="0">
                <a:solidFill>
                  <a:schemeClr val="tx1"/>
                </a:solidFill>
              </a:rPr>
              <a:t>	</a:t>
            </a:r>
            <a:r>
              <a:rPr lang="fr-FR" sz="2400" dirty="0">
                <a:solidFill>
                  <a:schemeClr val="tx1"/>
                </a:solidFill>
              </a:rPr>
              <a:t>- exposé en permanence</a:t>
            </a:r>
          </a:p>
          <a:p>
            <a:pPr marL="0" indent="0">
              <a:buNone/>
            </a:pPr>
            <a:r>
              <a:rPr lang="fr-FR" sz="2400" b="1" dirty="0">
                <a:solidFill>
                  <a:schemeClr val="tx1"/>
                </a:solidFill>
              </a:rPr>
              <a:t>	</a:t>
            </a:r>
            <a:r>
              <a:rPr lang="fr-FR" sz="2400" dirty="0">
                <a:solidFill>
                  <a:schemeClr val="tx1"/>
                </a:solidFill>
              </a:rPr>
              <a:t>- accessible à un grand nombre</a:t>
            </a:r>
          </a:p>
          <a:p>
            <a:pPr marL="0" indent="0">
              <a:buNone/>
            </a:pPr>
            <a:r>
              <a:rPr lang="fr-FR" sz="2400" dirty="0">
                <a:solidFill>
                  <a:schemeClr val="tx1"/>
                </a:solidFill>
              </a:rPr>
              <a:t>	- protégé par un code d’accès 	  personnel</a:t>
            </a:r>
          </a:p>
          <a:p>
            <a:pPr marL="0" indent="0">
              <a:buNone/>
            </a:pPr>
            <a:r>
              <a:rPr lang="fr-FR" sz="2400" dirty="0">
                <a:solidFill>
                  <a:schemeClr val="tx1"/>
                </a:solidFill>
              </a:rPr>
              <a:t>	- stockage externalisé</a:t>
            </a:r>
          </a:p>
          <a:p>
            <a:pPr marL="0" indent="0">
              <a:buNone/>
            </a:pPr>
            <a:r>
              <a:rPr lang="fr-FR" dirty="0">
                <a:solidFill>
                  <a:schemeClr val="tx1"/>
                </a:solidFill>
              </a:rPr>
              <a:t>		failles dans les systèmes de sécurité</a:t>
            </a:r>
          </a:p>
          <a:p>
            <a:pPr marL="0" indent="0">
              <a:buNone/>
            </a:pPr>
            <a:r>
              <a:rPr lang="fr-FR" dirty="0">
                <a:solidFill>
                  <a:schemeClr val="tx1"/>
                </a:solidFill>
              </a:rPr>
              <a:t>		piratages (&gt;1300 attaques en 2015)</a:t>
            </a:r>
          </a:p>
        </p:txBody>
      </p:sp>
    </p:spTree>
    <p:extLst>
      <p:ext uri="{BB962C8B-B14F-4D97-AF65-F5344CB8AC3E}">
        <p14:creationId xmlns:p14="http://schemas.microsoft.com/office/powerpoint/2010/main" val="1294623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15CF26-F99B-4B5A-9419-91C49E4B74E8}"/>
              </a:ext>
            </a:extLst>
          </p:cNvPr>
          <p:cNvSpPr/>
          <p:nvPr/>
        </p:nvSpPr>
        <p:spPr>
          <a:xfrm>
            <a:off x="2991078" y="198304"/>
            <a:ext cx="6209841" cy="954107"/>
          </a:xfrm>
          <a:prstGeom prst="rect">
            <a:avLst/>
          </a:prstGeom>
        </p:spPr>
        <p:txBody>
          <a:bodyPr wrap="square">
            <a:spAutoFit/>
          </a:bodyPr>
          <a:lstStyle/>
          <a:p>
            <a:r>
              <a:rPr lang="fr-FR" sz="3200" b="1" dirty="0">
                <a:solidFill>
                  <a:srgbClr val="FFFF00"/>
                </a:solidFill>
              </a:rPr>
              <a:t>Le dossier médical informatisé</a:t>
            </a:r>
          </a:p>
          <a:p>
            <a:pPr algn="ctr"/>
            <a:r>
              <a:rPr lang="fr-FR" sz="2400" b="1" dirty="0">
                <a:solidFill>
                  <a:srgbClr val="FFFF00"/>
                </a:solidFill>
              </a:rPr>
              <a:t>Au CH de NIORT</a:t>
            </a:r>
            <a:endParaRPr lang="fr-FR" sz="2400" dirty="0"/>
          </a:p>
        </p:txBody>
      </p:sp>
      <p:sp>
        <p:nvSpPr>
          <p:cNvPr id="5" name="ZoneTexte 4">
            <a:extLst>
              <a:ext uri="{FF2B5EF4-FFF2-40B4-BE49-F238E27FC236}">
                <a16:creationId xmlns:a16="http://schemas.microsoft.com/office/drawing/2014/main" id="{93C240D9-34C3-4997-8392-FB91FE69E6AC}"/>
              </a:ext>
            </a:extLst>
          </p:cNvPr>
          <p:cNvSpPr txBox="1"/>
          <p:nvPr/>
        </p:nvSpPr>
        <p:spPr>
          <a:xfrm>
            <a:off x="851970" y="1266939"/>
            <a:ext cx="10488058" cy="5262979"/>
          </a:xfrm>
          <a:prstGeom prst="rect">
            <a:avLst/>
          </a:prstGeom>
          <a:noFill/>
        </p:spPr>
        <p:txBody>
          <a:bodyPr wrap="square" rtlCol="0">
            <a:spAutoFit/>
          </a:bodyPr>
          <a:lstStyle/>
          <a:p>
            <a:r>
              <a:rPr lang="fr-FR" sz="2800" dirty="0"/>
              <a:t>Toute connexion est tracée</a:t>
            </a:r>
          </a:p>
          <a:p>
            <a:endParaRPr lang="fr-FR" sz="2800" dirty="0"/>
          </a:p>
          <a:p>
            <a:r>
              <a:rPr lang="fr-FR" sz="2800" dirty="0"/>
              <a:t>Le DMI est couplé à un logiciel de dépistage de connexions anormales</a:t>
            </a:r>
          </a:p>
          <a:p>
            <a:endParaRPr lang="fr-FR" sz="2800" dirty="0"/>
          </a:p>
          <a:p>
            <a:r>
              <a:rPr lang="fr-FR" sz="2800" dirty="0"/>
              <a:t>Les connexions suspectes sont analysées par un médecin</a:t>
            </a:r>
          </a:p>
          <a:p>
            <a:endParaRPr lang="fr-FR" sz="2800" dirty="0"/>
          </a:p>
          <a:p>
            <a:r>
              <a:rPr lang="fr-FR" sz="2800" dirty="0"/>
              <a:t>Celles qui relèvent du secret sont transmises à l’administration qui convoque l’agent avec rappel à l’ordre</a:t>
            </a:r>
          </a:p>
          <a:p>
            <a:endParaRPr lang="fr-FR" sz="2800" dirty="0"/>
          </a:p>
          <a:p>
            <a:r>
              <a:rPr lang="fr-FR" sz="2800" dirty="0"/>
              <a:t>Le principe du contrôle est bien accepté et les « indiscrétions » en diminution    </a:t>
            </a:r>
          </a:p>
        </p:txBody>
      </p:sp>
    </p:spTree>
    <p:extLst>
      <p:ext uri="{BB962C8B-B14F-4D97-AF65-F5344CB8AC3E}">
        <p14:creationId xmlns:p14="http://schemas.microsoft.com/office/powerpoint/2010/main" val="2257345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48952D-15BA-453C-BE98-074B659569BD}"/>
              </a:ext>
            </a:extLst>
          </p:cNvPr>
          <p:cNvSpPr>
            <a:spLocks noGrp="1"/>
          </p:cNvSpPr>
          <p:nvPr>
            <p:ph type="title"/>
          </p:nvPr>
        </p:nvSpPr>
        <p:spPr>
          <a:xfrm>
            <a:off x="4531332" y="55527"/>
            <a:ext cx="2906207" cy="716097"/>
          </a:xfrm>
        </p:spPr>
        <p:txBody>
          <a:bodyPr>
            <a:normAutofit/>
          </a:bodyPr>
          <a:lstStyle/>
          <a:p>
            <a:pPr algn="ctr"/>
            <a:r>
              <a:rPr lang="fr-FR" sz="3200" b="1" cap="none" dirty="0">
                <a:solidFill>
                  <a:srgbClr val="FFFF00"/>
                </a:solidFill>
              </a:rPr>
              <a:t>Résumé</a:t>
            </a:r>
          </a:p>
        </p:txBody>
      </p:sp>
      <p:sp>
        <p:nvSpPr>
          <p:cNvPr id="3" name="Espace réservé du texte 2">
            <a:extLst>
              <a:ext uri="{FF2B5EF4-FFF2-40B4-BE49-F238E27FC236}">
                <a16:creationId xmlns:a16="http://schemas.microsoft.com/office/drawing/2014/main" id="{9A883D4B-5DA6-442D-A222-105B597A5873}"/>
              </a:ext>
            </a:extLst>
          </p:cNvPr>
          <p:cNvSpPr>
            <a:spLocks noGrp="1"/>
          </p:cNvSpPr>
          <p:nvPr>
            <p:ph type="body" idx="1"/>
          </p:nvPr>
        </p:nvSpPr>
        <p:spPr>
          <a:xfrm>
            <a:off x="510847" y="657327"/>
            <a:ext cx="3368568" cy="576262"/>
          </a:xfrm>
        </p:spPr>
        <p:txBody>
          <a:bodyPr/>
          <a:lstStyle/>
          <a:p>
            <a:pPr algn="ctr"/>
            <a:r>
              <a:rPr lang="fr-FR" sz="2400" b="1" dirty="0">
                <a:solidFill>
                  <a:srgbClr val="FFFF00"/>
                </a:solidFill>
              </a:rPr>
              <a:t>Secret hippocratique</a:t>
            </a:r>
          </a:p>
        </p:txBody>
      </p:sp>
      <p:sp>
        <p:nvSpPr>
          <p:cNvPr id="4" name="Espace réservé du contenu 3">
            <a:extLst>
              <a:ext uri="{FF2B5EF4-FFF2-40B4-BE49-F238E27FC236}">
                <a16:creationId xmlns:a16="http://schemas.microsoft.com/office/drawing/2014/main" id="{F2A03D18-BA12-40FE-85EE-C22773A9EBDC}"/>
              </a:ext>
            </a:extLst>
          </p:cNvPr>
          <p:cNvSpPr>
            <a:spLocks noGrp="1"/>
          </p:cNvSpPr>
          <p:nvPr>
            <p:ph sz="half" idx="2"/>
          </p:nvPr>
        </p:nvSpPr>
        <p:spPr>
          <a:xfrm>
            <a:off x="229186" y="1662946"/>
            <a:ext cx="3947261" cy="4537727"/>
          </a:xfrm>
        </p:spPr>
        <p:txBody>
          <a:bodyPr>
            <a:normAutofit fontScale="40000" lnSpcReduction="20000"/>
          </a:bodyPr>
          <a:lstStyle/>
          <a:p>
            <a:pPr marL="0" indent="0">
              <a:buNone/>
            </a:pPr>
            <a:r>
              <a:rPr lang="fr-FR" sz="4500" b="1" dirty="0">
                <a:solidFill>
                  <a:schemeClr val="tx1"/>
                </a:solidFill>
              </a:rPr>
              <a:t>Patient</a:t>
            </a:r>
          </a:p>
          <a:p>
            <a:pPr marL="457200" lvl="1" indent="0">
              <a:buNone/>
            </a:pPr>
            <a:r>
              <a:rPr lang="fr-FR" sz="4500" dirty="0">
                <a:solidFill>
                  <a:schemeClr val="tx1"/>
                </a:solidFill>
              </a:rPr>
              <a:t>C’est un droit</a:t>
            </a:r>
          </a:p>
          <a:p>
            <a:pPr marL="0" indent="0">
              <a:buNone/>
            </a:pPr>
            <a:r>
              <a:rPr lang="fr-FR" sz="4500" b="1" dirty="0">
                <a:solidFill>
                  <a:schemeClr val="tx1"/>
                </a:solidFill>
              </a:rPr>
              <a:t>	</a:t>
            </a:r>
            <a:r>
              <a:rPr lang="fr-FR" sz="4500" dirty="0">
                <a:solidFill>
                  <a:schemeClr val="tx1"/>
                </a:solidFill>
              </a:rPr>
              <a:t>Il est source de l’information</a:t>
            </a:r>
          </a:p>
          <a:p>
            <a:pPr marL="0" indent="0">
              <a:buNone/>
            </a:pPr>
            <a:r>
              <a:rPr lang="fr-FR" sz="4500" dirty="0">
                <a:solidFill>
                  <a:schemeClr val="tx1"/>
                </a:solidFill>
              </a:rPr>
              <a:t>	qu’il confie au médecin</a:t>
            </a:r>
          </a:p>
          <a:p>
            <a:pPr marL="0" indent="0">
              <a:buNone/>
            </a:pPr>
            <a:r>
              <a:rPr lang="fr-FR" sz="4500" dirty="0">
                <a:solidFill>
                  <a:schemeClr val="tx1"/>
                </a:solidFill>
              </a:rPr>
              <a:t>	« colloque singulier »</a:t>
            </a:r>
          </a:p>
          <a:p>
            <a:pPr marL="0" indent="0">
              <a:buNone/>
            </a:pPr>
            <a:r>
              <a:rPr lang="fr-FR" sz="4500" dirty="0">
                <a:solidFill>
                  <a:schemeClr val="tx1"/>
                </a:solidFill>
              </a:rPr>
              <a:t>		= vie privée	</a:t>
            </a:r>
          </a:p>
          <a:p>
            <a:pPr marL="0" indent="0">
              <a:buNone/>
            </a:pPr>
            <a:r>
              <a:rPr lang="fr-FR" sz="4500" b="1" dirty="0">
                <a:solidFill>
                  <a:schemeClr val="tx1"/>
                </a:solidFill>
              </a:rPr>
              <a:t>Médecin</a:t>
            </a:r>
          </a:p>
          <a:p>
            <a:pPr marL="0" indent="0">
              <a:buNone/>
            </a:pPr>
            <a:r>
              <a:rPr lang="fr-FR" sz="4500" dirty="0">
                <a:solidFill>
                  <a:schemeClr val="tx1"/>
                </a:solidFill>
              </a:rPr>
              <a:t>	devoir de discrétion</a:t>
            </a:r>
            <a:endParaRPr lang="fr-FR" sz="4500" b="1" dirty="0">
              <a:solidFill>
                <a:schemeClr val="tx1"/>
              </a:solidFill>
            </a:endParaRPr>
          </a:p>
          <a:p>
            <a:pPr marL="0" indent="0">
              <a:buNone/>
            </a:pPr>
            <a:r>
              <a:rPr lang="fr-FR" sz="4500" dirty="0">
                <a:solidFill>
                  <a:schemeClr val="tx1"/>
                </a:solidFill>
              </a:rPr>
              <a:t>	bienséance et éthique</a:t>
            </a:r>
          </a:p>
          <a:p>
            <a:pPr marL="0" indent="0">
              <a:buNone/>
            </a:pPr>
            <a:r>
              <a:rPr lang="fr-FR" sz="4500" dirty="0">
                <a:solidFill>
                  <a:schemeClr val="tx1"/>
                </a:solidFill>
              </a:rPr>
              <a:t>	conscience médicale</a:t>
            </a:r>
          </a:p>
          <a:p>
            <a:pPr marL="0" indent="0">
              <a:buNone/>
            </a:pPr>
            <a:r>
              <a:rPr lang="fr-FR" sz="4500" dirty="0">
                <a:solidFill>
                  <a:schemeClr val="tx1"/>
                </a:solidFill>
              </a:rPr>
              <a:t>	n’est pas contraignante</a:t>
            </a:r>
          </a:p>
          <a:p>
            <a:pPr marL="0" indent="0">
              <a:buNone/>
            </a:pPr>
            <a:r>
              <a:rPr lang="fr-FR" sz="4500" dirty="0">
                <a:solidFill>
                  <a:schemeClr val="tx1"/>
                </a:solidFill>
              </a:rPr>
              <a:t>	vertu et d’honneur</a:t>
            </a:r>
          </a:p>
          <a:p>
            <a:pPr marL="0" indent="0">
              <a:buNone/>
            </a:pPr>
            <a:r>
              <a:rPr lang="fr-FR" dirty="0">
                <a:solidFill>
                  <a:schemeClr val="tx1"/>
                </a:solidFill>
              </a:rPr>
              <a:t>	</a:t>
            </a:r>
            <a:endParaRPr lang="fr-FR" dirty="0"/>
          </a:p>
        </p:txBody>
      </p:sp>
      <p:sp>
        <p:nvSpPr>
          <p:cNvPr id="5" name="Espace réservé du texte 4">
            <a:extLst>
              <a:ext uri="{FF2B5EF4-FFF2-40B4-BE49-F238E27FC236}">
                <a16:creationId xmlns:a16="http://schemas.microsoft.com/office/drawing/2014/main" id="{696DB493-A382-4E10-B877-6B07A79661DD}"/>
              </a:ext>
            </a:extLst>
          </p:cNvPr>
          <p:cNvSpPr>
            <a:spLocks noGrp="1"/>
          </p:cNvSpPr>
          <p:nvPr>
            <p:ph type="body" sz="quarter" idx="3"/>
          </p:nvPr>
        </p:nvSpPr>
        <p:spPr>
          <a:xfrm>
            <a:off x="8233818" y="657327"/>
            <a:ext cx="3194892" cy="576262"/>
          </a:xfrm>
        </p:spPr>
        <p:txBody>
          <a:bodyPr/>
          <a:lstStyle/>
          <a:p>
            <a:pPr algn="ctr"/>
            <a:r>
              <a:rPr lang="fr-FR" sz="2400" b="1" dirty="0">
                <a:solidFill>
                  <a:srgbClr val="FFFF00"/>
                </a:solidFill>
              </a:rPr>
              <a:t>Etat du droit actuel</a:t>
            </a:r>
          </a:p>
        </p:txBody>
      </p:sp>
      <p:sp>
        <p:nvSpPr>
          <p:cNvPr id="6" name="Espace réservé du contenu 5">
            <a:extLst>
              <a:ext uri="{FF2B5EF4-FFF2-40B4-BE49-F238E27FC236}">
                <a16:creationId xmlns:a16="http://schemas.microsoft.com/office/drawing/2014/main" id="{54593F9F-2070-4F18-9BAB-37A04DA81B24}"/>
              </a:ext>
            </a:extLst>
          </p:cNvPr>
          <p:cNvSpPr>
            <a:spLocks noGrp="1"/>
          </p:cNvSpPr>
          <p:nvPr>
            <p:ph sz="quarter" idx="4"/>
          </p:nvPr>
        </p:nvSpPr>
        <p:spPr>
          <a:xfrm>
            <a:off x="8111745" y="1861851"/>
            <a:ext cx="3947261" cy="4803354"/>
          </a:xfrm>
        </p:spPr>
        <p:txBody>
          <a:bodyPr>
            <a:normAutofit fontScale="40000" lnSpcReduction="20000"/>
          </a:bodyPr>
          <a:lstStyle/>
          <a:p>
            <a:pPr marL="0" indent="0">
              <a:buNone/>
            </a:pPr>
            <a:r>
              <a:rPr lang="fr-FR" sz="4500" dirty="0">
                <a:solidFill>
                  <a:schemeClr val="tx1"/>
                </a:solidFill>
              </a:rPr>
              <a:t>Le </a:t>
            </a:r>
            <a:r>
              <a:rPr lang="fr-FR" sz="4500" b="1" dirty="0">
                <a:solidFill>
                  <a:srgbClr val="FF0000"/>
                </a:solidFill>
              </a:rPr>
              <a:t>SP</a:t>
            </a:r>
            <a:r>
              <a:rPr lang="fr-FR" sz="4500" dirty="0">
                <a:solidFill>
                  <a:schemeClr val="tx1"/>
                </a:solidFill>
              </a:rPr>
              <a:t> devient </a:t>
            </a:r>
            <a:r>
              <a:rPr lang="fr-FR" sz="4500" dirty="0">
                <a:solidFill>
                  <a:schemeClr val="tx1"/>
                </a:solidFill>
                <a:latin typeface="Calibri" panose="020F0502020204030204" pitchFamily="34" charset="0"/>
                <a:cs typeface="Calibri" panose="020F0502020204030204" pitchFamily="34" charset="0"/>
              </a:rPr>
              <a:t>‟</a:t>
            </a:r>
            <a:r>
              <a:rPr lang="fr-FR" sz="4500" dirty="0">
                <a:solidFill>
                  <a:schemeClr val="tx1"/>
                </a:solidFill>
              </a:rPr>
              <a:t> </a:t>
            </a:r>
            <a:r>
              <a:rPr lang="fr-FR" sz="4500" b="1" dirty="0">
                <a:solidFill>
                  <a:srgbClr val="FF0000"/>
                </a:solidFill>
              </a:rPr>
              <a:t>une information </a:t>
            </a:r>
            <a:r>
              <a:rPr lang="fr-FR" sz="4500" dirty="0">
                <a:solidFill>
                  <a:schemeClr val="tx1"/>
                </a:solidFill>
                <a:latin typeface="Calibri" panose="020F0502020204030204" pitchFamily="34" charset="0"/>
                <a:cs typeface="Calibri" panose="020F0502020204030204" pitchFamily="34" charset="0"/>
              </a:rPr>
              <a:t>”</a:t>
            </a:r>
            <a:endParaRPr lang="fr-FR" sz="4500" dirty="0">
              <a:solidFill>
                <a:schemeClr val="tx1"/>
              </a:solidFill>
            </a:endParaRPr>
          </a:p>
          <a:p>
            <a:pPr marL="0" indent="0" algn="ctr">
              <a:buNone/>
            </a:pPr>
            <a:r>
              <a:rPr lang="fr-FR" sz="4500" dirty="0">
                <a:solidFill>
                  <a:schemeClr val="tx1"/>
                </a:solidFill>
              </a:rPr>
              <a:t>obligation/dérogations</a:t>
            </a:r>
          </a:p>
          <a:p>
            <a:pPr marL="0" indent="0" algn="ctr">
              <a:buNone/>
            </a:pPr>
            <a:r>
              <a:rPr lang="fr-FR" sz="3500" b="1" dirty="0">
                <a:solidFill>
                  <a:srgbClr val="FFC000"/>
                </a:solidFill>
              </a:rPr>
              <a:t>(CP 1992)</a:t>
            </a:r>
          </a:p>
          <a:p>
            <a:pPr marL="0" indent="0">
              <a:buNone/>
            </a:pPr>
            <a:endParaRPr lang="fr-FR" sz="2100" dirty="0">
              <a:solidFill>
                <a:schemeClr val="tx1"/>
              </a:solidFill>
            </a:endParaRPr>
          </a:p>
          <a:p>
            <a:pPr marL="0" indent="0">
              <a:buNone/>
            </a:pPr>
            <a:r>
              <a:rPr lang="fr-FR" sz="4500" dirty="0">
                <a:solidFill>
                  <a:schemeClr val="tx1"/>
                </a:solidFill>
              </a:rPr>
              <a:t>Le SP est non opposable</a:t>
            </a:r>
          </a:p>
          <a:p>
            <a:pPr marL="0" indent="0">
              <a:buNone/>
            </a:pPr>
            <a:r>
              <a:rPr lang="fr-FR" sz="3500" dirty="0">
                <a:solidFill>
                  <a:schemeClr val="tx1"/>
                </a:solidFill>
              </a:rPr>
              <a:t>(droit du patient et non droit du médecin) </a:t>
            </a:r>
          </a:p>
          <a:p>
            <a:pPr marL="0" indent="0">
              <a:buNone/>
            </a:pPr>
            <a:r>
              <a:rPr lang="fr-FR" sz="4500" dirty="0">
                <a:solidFill>
                  <a:schemeClr val="tx1"/>
                </a:solidFill>
              </a:rPr>
              <a:t>Partage d’infos entre pers de soin</a:t>
            </a:r>
          </a:p>
          <a:p>
            <a:pPr marL="0" indent="0">
              <a:buNone/>
            </a:pPr>
            <a:r>
              <a:rPr lang="fr-FR" sz="4500" dirty="0">
                <a:solidFill>
                  <a:schemeClr val="tx1"/>
                </a:solidFill>
              </a:rPr>
              <a:t>« Equipe de soin » élargie</a:t>
            </a:r>
          </a:p>
          <a:p>
            <a:pPr marL="0" indent="0" algn="ctr">
              <a:buNone/>
            </a:pPr>
            <a:r>
              <a:rPr lang="fr-FR" sz="3500" b="1" dirty="0">
                <a:solidFill>
                  <a:srgbClr val="FFC000"/>
                </a:solidFill>
              </a:rPr>
              <a:t>(loi Kouchner 2002)</a:t>
            </a:r>
          </a:p>
          <a:p>
            <a:pPr marL="0" indent="0" algn="ctr">
              <a:buNone/>
            </a:pPr>
            <a:endParaRPr lang="fr-FR" sz="2100" dirty="0">
              <a:solidFill>
                <a:schemeClr val="tx1"/>
              </a:solidFill>
            </a:endParaRPr>
          </a:p>
          <a:p>
            <a:pPr marL="0" indent="0">
              <a:buNone/>
            </a:pPr>
            <a:r>
              <a:rPr lang="fr-FR" sz="2900" dirty="0">
                <a:solidFill>
                  <a:schemeClr val="tx1"/>
                </a:solidFill>
              </a:rPr>
              <a:t>« </a:t>
            </a:r>
            <a:r>
              <a:rPr lang="fr-FR" sz="4500" dirty="0">
                <a:solidFill>
                  <a:schemeClr val="tx1"/>
                </a:solidFill>
              </a:rPr>
              <a:t>Partage </a:t>
            </a:r>
            <a:r>
              <a:rPr lang="fr-FR" sz="4500" b="1" dirty="0">
                <a:solidFill>
                  <a:srgbClr val="FF0000"/>
                </a:solidFill>
              </a:rPr>
              <a:t>des données de santé</a:t>
            </a:r>
            <a:r>
              <a:rPr lang="fr-FR" sz="4500" dirty="0">
                <a:solidFill>
                  <a:schemeClr val="tx1"/>
                </a:solidFill>
              </a:rPr>
              <a:t> »</a:t>
            </a:r>
          </a:p>
          <a:p>
            <a:pPr marL="0" indent="0">
              <a:buNone/>
            </a:pPr>
            <a:r>
              <a:rPr lang="fr-FR" sz="4500" dirty="0">
                <a:solidFill>
                  <a:schemeClr val="tx1"/>
                </a:solidFill>
              </a:rPr>
              <a:t>Équipe de soins/hors </a:t>
            </a:r>
            <a:r>
              <a:rPr lang="fr-FR" sz="4500" dirty="0" err="1">
                <a:solidFill>
                  <a:schemeClr val="tx1"/>
                </a:solidFill>
              </a:rPr>
              <a:t>éq</a:t>
            </a:r>
            <a:r>
              <a:rPr lang="fr-FR" sz="4500" dirty="0">
                <a:solidFill>
                  <a:schemeClr val="tx1"/>
                </a:solidFill>
              </a:rPr>
              <a:t>. de soins</a:t>
            </a:r>
          </a:p>
          <a:p>
            <a:pPr marL="0" indent="0">
              <a:buNone/>
            </a:pPr>
            <a:r>
              <a:rPr lang="fr-FR" sz="4500" dirty="0">
                <a:solidFill>
                  <a:schemeClr val="tx1"/>
                </a:solidFill>
              </a:rPr>
              <a:t>Dossier informatisé</a:t>
            </a:r>
          </a:p>
          <a:p>
            <a:pPr marL="0" indent="0">
              <a:buNone/>
            </a:pPr>
            <a:r>
              <a:rPr lang="fr-FR" sz="4500" dirty="0">
                <a:solidFill>
                  <a:schemeClr val="tx1"/>
                </a:solidFill>
              </a:rPr>
              <a:t>DMP </a:t>
            </a:r>
          </a:p>
          <a:p>
            <a:pPr marL="0" indent="0" algn="ctr">
              <a:buNone/>
            </a:pPr>
            <a:r>
              <a:rPr lang="fr-FR" sz="3500" b="1" dirty="0">
                <a:solidFill>
                  <a:srgbClr val="FFC000"/>
                </a:solidFill>
              </a:rPr>
              <a:t>(loi Touraine 2016)</a:t>
            </a:r>
          </a:p>
        </p:txBody>
      </p:sp>
      <p:sp>
        <p:nvSpPr>
          <p:cNvPr id="8" name="ZoneTexte 7">
            <a:extLst>
              <a:ext uri="{FF2B5EF4-FFF2-40B4-BE49-F238E27FC236}">
                <a16:creationId xmlns:a16="http://schemas.microsoft.com/office/drawing/2014/main" id="{4C5306B3-3FF3-4FDE-BFAF-A4A37CC59B80}"/>
              </a:ext>
            </a:extLst>
          </p:cNvPr>
          <p:cNvSpPr txBox="1"/>
          <p:nvPr/>
        </p:nvSpPr>
        <p:spPr>
          <a:xfrm>
            <a:off x="4531332" y="771924"/>
            <a:ext cx="2906207" cy="461665"/>
          </a:xfrm>
          <a:prstGeom prst="rect">
            <a:avLst/>
          </a:prstGeom>
          <a:noFill/>
        </p:spPr>
        <p:txBody>
          <a:bodyPr wrap="square" rtlCol="0">
            <a:spAutoFit/>
          </a:bodyPr>
          <a:lstStyle/>
          <a:p>
            <a:r>
              <a:rPr lang="fr-FR" sz="2400" b="1" dirty="0">
                <a:solidFill>
                  <a:srgbClr val="FFFF00"/>
                </a:solidFill>
              </a:rPr>
              <a:t>Entre 1810 et 1992</a:t>
            </a:r>
          </a:p>
        </p:txBody>
      </p:sp>
      <p:sp>
        <p:nvSpPr>
          <p:cNvPr id="9" name="ZoneTexte 8">
            <a:extLst>
              <a:ext uri="{FF2B5EF4-FFF2-40B4-BE49-F238E27FC236}">
                <a16:creationId xmlns:a16="http://schemas.microsoft.com/office/drawing/2014/main" id="{EC9BAC30-BCEC-405D-8F57-07CD3DF688F1}"/>
              </a:ext>
            </a:extLst>
          </p:cNvPr>
          <p:cNvSpPr txBox="1"/>
          <p:nvPr/>
        </p:nvSpPr>
        <p:spPr>
          <a:xfrm>
            <a:off x="4280326" y="1949986"/>
            <a:ext cx="3631348" cy="4493538"/>
          </a:xfrm>
          <a:prstGeom prst="rect">
            <a:avLst/>
          </a:prstGeom>
          <a:noFill/>
        </p:spPr>
        <p:txBody>
          <a:bodyPr wrap="square" rtlCol="0">
            <a:spAutoFit/>
          </a:bodyPr>
          <a:lstStyle/>
          <a:p>
            <a:endParaRPr lang="fr-FR" dirty="0"/>
          </a:p>
          <a:p>
            <a:endParaRPr lang="fr-FR" dirty="0"/>
          </a:p>
          <a:p>
            <a:r>
              <a:rPr lang="fr-FR" dirty="0"/>
              <a:t>Le </a:t>
            </a:r>
            <a:r>
              <a:rPr lang="fr-FR" b="1" dirty="0">
                <a:solidFill>
                  <a:srgbClr val="FF0000"/>
                </a:solidFill>
              </a:rPr>
              <a:t>SM</a:t>
            </a:r>
            <a:r>
              <a:rPr lang="fr-FR" dirty="0"/>
              <a:t> est intégré à la loi</a:t>
            </a:r>
          </a:p>
          <a:p>
            <a:pPr algn="ctr"/>
            <a:r>
              <a:rPr lang="fr-FR" dirty="0"/>
              <a:t>qui protège les confidences</a:t>
            </a:r>
          </a:p>
          <a:p>
            <a:pPr algn="ctr"/>
            <a:r>
              <a:rPr lang="fr-FR" sz="1400" b="1" dirty="0">
                <a:solidFill>
                  <a:srgbClr val="FFC000"/>
                </a:solidFill>
              </a:rPr>
              <a:t>(CP 1810)</a:t>
            </a:r>
          </a:p>
          <a:p>
            <a:endParaRPr lang="fr-FR" dirty="0"/>
          </a:p>
          <a:p>
            <a:endParaRPr lang="fr-FR" dirty="0"/>
          </a:p>
          <a:p>
            <a:endParaRPr lang="fr-FR" dirty="0"/>
          </a:p>
          <a:p>
            <a:r>
              <a:rPr lang="fr-FR" dirty="0"/>
              <a:t>Devoir de taire </a:t>
            </a:r>
          </a:p>
          <a:p>
            <a:endParaRPr lang="fr-FR" dirty="0"/>
          </a:p>
          <a:p>
            <a:r>
              <a:rPr lang="fr-FR" dirty="0"/>
              <a:t>Il est source d’informations</a:t>
            </a:r>
          </a:p>
          <a:p>
            <a:r>
              <a:rPr lang="fr-FR" dirty="0"/>
              <a:t>Droit de ne pas dire au patient</a:t>
            </a:r>
          </a:p>
          <a:p>
            <a:pPr algn="ctr"/>
            <a:r>
              <a:rPr lang="fr-FR" sz="1400" b="1" dirty="0">
                <a:solidFill>
                  <a:srgbClr val="FFC000"/>
                </a:solidFill>
              </a:rPr>
              <a:t>(arrêt </a:t>
            </a:r>
            <a:r>
              <a:rPr lang="fr-FR" sz="1400" b="1" dirty="0" err="1">
                <a:solidFill>
                  <a:srgbClr val="FFC000"/>
                </a:solidFill>
              </a:rPr>
              <a:t>Watelet</a:t>
            </a:r>
            <a:r>
              <a:rPr lang="fr-FR" sz="1400" b="1" dirty="0">
                <a:solidFill>
                  <a:srgbClr val="FFC000"/>
                </a:solidFill>
              </a:rPr>
              <a:t> 1885)</a:t>
            </a:r>
          </a:p>
          <a:p>
            <a:endParaRPr lang="fr-FR" dirty="0"/>
          </a:p>
          <a:p>
            <a:endParaRPr lang="fr-FR" dirty="0"/>
          </a:p>
          <a:p>
            <a:endParaRPr lang="fr-FR" dirty="0"/>
          </a:p>
        </p:txBody>
      </p:sp>
    </p:spTree>
    <p:extLst>
      <p:ext uri="{BB962C8B-B14F-4D97-AF65-F5344CB8AC3E}">
        <p14:creationId xmlns:p14="http://schemas.microsoft.com/office/powerpoint/2010/main" val="327036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additive="base">
                                        <p:cTn id="2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additive="base">
                                        <p:cTn id="2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 calcmode="lin" valueType="num">
                                      <p:cBhvr additive="base">
                                        <p:cTn id="30"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additive="base">
                                        <p:cTn id="34"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 calcmode="lin" valueType="num">
                                      <p:cBhvr additive="base">
                                        <p:cTn id="38"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6" end="6"/>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additive="base">
                                        <p:cTn id="42"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4">
                                            <p:txEl>
                                              <p:pRg st="8" end="8"/>
                                            </p:txEl>
                                          </p:spTgt>
                                        </p:tgtEl>
                                        <p:attrNameLst>
                                          <p:attrName>style.visibility</p:attrName>
                                        </p:attrNameLst>
                                      </p:cBhvr>
                                      <p:to>
                                        <p:strVal val="visible"/>
                                      </p:to>
                                    </p:set>
                                    <p:anim calcmode="lin" valueType="num">
                                      <p:cBhvr additive="base">
                                        <p:cTn id="46"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4">
                                            <p:txEl>
                                              <p:pRg st="9" end="9"/>
                                            </p:txEl>
                                          </p:spTgt>
                                        </p:tgtEl>
                                        <p:attrNameLst>
                                          <p:attrName>style.visibility</p:attrName>
                                        </p:attrNameLst>
                                      </p:cBhvr>
                                      <p:to>
                                        <p:strVal val="visible"/>
                                      </p:to>
                                    </p:set>
                                    <p:anim calcmode="lin" valueType="num">
                                      <p:cBhvr additive="base">
                                        <p:cTn id="50"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9" end="9"/>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4">
                                            <p:txEl>
                                              <p:pRg st="10" end="10"/>
                                            </p:txEl>
                                          </p:spTgt>
                                        </p:tgtEl>
                                        <p:attrNameLst>
                                          <p:attrName>style.visibility</p:attrName>
                                        </p:attrNameLst>
                                      </p:cBhvr>
                                      <p:to>
                                        <p:strVal val="visible"/>
                                      </p:to>
                                    </p:set>
                                    <p:anim calcmode="lin" valueType="num">
                                      <p:cBhvr additive="base">
                                        <p:cTn id="54"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4">
                                            <p:txEl>
                                              <p:pRg st="11" end="11"/>
                                            </p:txEl>
                                          </p:spTgt>
                                        </p:tgtEl>
                                        <p:attrNameLst>
                                          <p:attrName>style.visibility</p:attrName>
                                        </p:attrNameLst>
                                      </p:cBhvr>
                                      <p:to>
                                        <p:strVal val="visible"/>
                                      </p:to>
                                    </p:set>
                                    <p:anim calcmode="lin" valueType="num">
                                      <p:cBhvr additive="base">
                                        <p:cTn id="58"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fade">
                                      <p:cBhvr>
                                        <p:cTn id="64" dur="1000"/>
                                        <p:tgtEl>
                                          <p:spTgt spid="8"/>
                                        </p:tgtEl>
                                      </p:cBhvr>
                                    </p:animEffect>
                                    <p:anim calcmode="lin" valueType="num">
                                      <p:cBhvr>
                                        <p:cTn id="65" dur="1000" fill="hold"/>
                                        <p:tgtEl>
                                          <p:spTgt spid="8"/>
                                        </p:tgtEl>
                                        <p:attrNameLst>
                                          <p:attrName>ppt_x</p:attrName>
                                        </p:attrNameLst>
                                      </p:cBhvr>
                                      <p:tavLst>
                                        <p:tav tm="0">
                                          <p:val>
                                            <p:strVal val="#ppt_x"/>
                                          </p:val>
                                        </p:tav>
                                        <p:tav tm="100000">
                                          <p:val>
                                            <p:strVal val="#ppt_x"/>
                                          </p:val>
                                        </p:tav>
                                      </p:tavLst>
                                    </p:anim>
                                    <p:anim calcmode="lin" valueType="num">
                                      <p:cBhvr>
                                        <p:cTn id="6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9">
                                            <p:txEl>
                                              <p:pRg st="2" end="2"/>
                                            </p:txEl>
                                          </p:spTgt>
                                        </p:tgtEl>
                                        <p:attrNameLst>
                                          <p:attrName>style.visibility</p:attrName>
                                        </p:attrNameLst>
                                      </p:cBhvr>
                                      <p:to>
                                        <p:strVal val="visible"/>
                                      </p:to>
                                    </p:set>
                                    <p:animEffect transition="in" filter="fade">
                                      <p:cBhvr>
                                        <p:cTn id="71" dur="1000"/>
                                        <p:tgtEl>
                                          <p:spTgt spid="9">
                                            <p:txEl>
                                              <p:pRg st="2" end="2"/>
                                            </p:txEl>
                                          </p:spTgt>
                                        </p:tgtEl>
                                      </p:cBhvr>
                                    </p:animEffect>
                                    <p:anim calcmode="lin" valueType="num">
                                      <p:cBhvr>
                                        <p:cTn id="7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9">
                                            <p:txEl>
                                              <p:pRg st="2" end="2"/>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9">
                                            <p:txEl>
                                              <p:pRg st="3" end="3"/>
                                            </p:txEl>
                                          </p:spTgt>
                                        </p:tgtEl>
                                        <p:attrNameLst>
                                          <p:attrName>style.visibility</p:attrName>
                                        </p:attrNameLst>
                                      </p:cBhvr>
                                      <p:to>
                                        <p:strVal val="visible"/>
                                      </p:to>
                                    </p:set>
                                    <p:animEffect transition="in" filter="fade">
                                      <p:cBhvr>
                                        <p:cTn id="76" dur="1000"/>
                                        <p:tgtEl>
                                          <p:spTgt spid="9">
                                            <p:txEl>
                                              <p:pRg st="3" end="3"/>
                                            </p:txEl>
                                          </p:spTgt>
                                        </p:tgtEl>
                                      </p:cBhvr>
                                    </p:animEffect>
                                    <p:anim calcmode="lin" valueType="num">
                                      <p:cBhvr>
                                        <p:cTn id="77"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78" dur="1000" fill="hold"/>
                                        <p:tgtEl>
                                          <p:spTgt spid="9">
                                            <p:txEl>
                                              <p:pRg st="3" end="3"/>
                                            </p:txEl>
                                          </p:spTgt>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9">
                                            <p:txEl>
                                              <p:pRg st="4" end="4"/>
                                            </p:txEl>
                                          </p:spTgt>
                                        </p:tgtEl>
                                        <p:attrNameLst>
                                          <p:attrName>style.visibility</p:attrName>
                                        </p:attrNameLst>
                                      </p:cBhvr>
                                      <p:to>
                                        <p:strVal val="visible"/>
                                      </p:to>
                                    </p:set>
                                    <p:animEffect transition="in" filter="fade">
                                      <p:cBhvr>
                                        <p:cTn id="81" dur="1000"/>
                                        <p:tgtEl>
                                          <p:spTgt spid="9">
                                            <p:txEl>
                                              <p:pRg st="4" end="4"/>
                                            </p:txEl>
                                          </p:spTgt>
                                        </p:tgtEl>
                                      </p:cBhvr>
                                    </p:animEffect>
                                    <p:anim calcmode="lin" valueType="num">
                                      <p:cBhvr>
                                        <p:cTn id="8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83" dur="1000" fill="hold"/>
                                        <p:tgtEl>
                                          <p:spTgt spid="9">
                                            <p:txEl>
                                              <p:pRg st="4" end="4"/>
                                            </p:txEl>
                                          </p:spTgt>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9">
                                            <p:txEl>
                                              <p:pRg st="8" end="8"/>
                                            </p:txEl>
                                          </p:spTgt>
                                        </p:tgtEl>
                                        <p:attrNameLst>
                                          <p:attrName>style.visibility</p:attrName>
                                        </p:attrNameLst>
                                      </p:cBhvr>
                                      <p:to>
                                        <p:strVal val="visible"/>
                                      </p:to>
                                    </p:set>
                                    <p:animEffect transition="in" filter="fade">
                                      <p:cBhvr>
                                        <p:cTn id="86" dur="1000"/>
                                        <p:tgtEl>
                                          <p:spTgt spid="9">
                                            <p:txEl>
                                              <p:pRg st="8" end="8"/>
                                            </p:txEl>
                                          </p:spTgt>
                                        </p:tgtEl>
                                      </p:cBhvr>
                                    </p:animEffect>
                                    <p:anim calcmode="lin" valueType="num">
                                      <p:cBhvr>
                                        <p:cTn id="87"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88" dur="1000" fill="hold"/>
                                        <p:tgtEl>
                                          <p:spTgt spid="9">
                                            <p:txEl>
                                              <p:pRg st="8" end="8"/>
                                            </p:txEl>
                                          </p:spTgt>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9">
                                            <p:txEl>
                                              <p:pRg st="10" end="10"/>
                                            </p:txEl>
                                          </p:spTgt>
                                        </p:tgtEl>
                                        <p:attrNameLst>
                                          <p:attrName>style.visibility</p:attrName>
                                        </p:attrNameLst>
                                      </p:cBhvr>
                                      <p:to>
                                        <p:strVal val="visible"/>
                                      </p:to>
                                    </p:set>
                                    <p:animEffect transition="in" filter="fade">
                                      <p:cBhvr>
                                        <p:cTn id="91" dur="1000"/>
                                        <p:tgtEl>
                                          <p:spTgt spid="9">
                                            <p:txEl>
                                              <p:pRg st="10" end="10"/>
                                            </p:txEl>
                                          </p:spTgt>
                                        </p:tgtEl>
                                      </p:cBhvr>
                                    </p:animEffect>
                                    <p:anim calcmode="lin" valueType="num">
                                      <p:cBhvr>
                                        <p:cTn id="92" dur="1000" fill="hold"/>
                                        <p:tgtEl>
                                          <p:spTgt spid="9">
                                            <p:txEl>
                                              <p:pRg st="10" end="10"/>
                                            </p:txEl>
                                          </p:spTgt>
                                        </p:tgtEl>
                                        <p:attrNameLst>
                                          <p:attrName>ppt_x</p:attrName>
                                        </p:attrNameLst>
                                      </p:cBhvr>
                                      <p:tavLst>
                                        <p:tav tm="0">
                                          <p:val>
                                            <p:strVal val="#ppt_x"/>
                                          </p:val>
                                        </p:tav>
                                        <p:tav tm="100000">
                                          <p:val>
                                            <p:strVal val="#ppt_x"/>
                                          </p:val>
                                        </p:tav>
                                      </p:tavLst>
                                    </p:anim>
                                    <p:anim calcmode="lin" valueType="num">
                                      <p:cBhvr>
                                        <p:cTn id="93" dur="1000" fill="hold"/>
                                        <p:tgtEl>
                                          <p:spTgt spid="9">
                                            <p:txEl>
                                              <p:pRg st="10" end="10"/>
                                            </p:txEl>
                                          </p:spTgt>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9">
                                            <p:txEl>
                                              <p:pRg st="11" end="11"/>
                                            </p:txEl>
                                          </p:spTgt>
                                        </p:tgtEl>
                                        <p:attrNameLst>
                                          <p:attrName>style.visibility</p:attrName>
                                        </p:attrNameLst>
                                      </p:cBhvr>
                                      <p:to>
                                        <p:strVal val="visible"/>
                                      </p:to>
                                    </p:set>
                                    <p:animEffect transition="in" filter="fade">
                                      <p:cBhvr>
                                        <p:cTn id="96" dur="1000"/>
                                        <p:tgtEl>
                                          <p:spTgt spid="9">
                                            <p:txEl>
                                              <p:pRg st="11" end="11"/>
                                            </p:txEl>
                                          </p:spTgt>
                                        </p:tgtEl>
                                      </p:cBhvr>
                                    </p:animEffect>
                                    <p:anim calcmode="lin" valueType="num">
                                      <p:cBhvr>
                                        <p:cTn id="97" dur="1000" fill="hold"/>
                                        <p:tgtEl>
                                          <p:spTgt spid="9">
                                            <p:txEl>
                                              <p:pRg st="11" end="11"/>
                                            </p:txEl>
                                          </p:spTgt>
                                        </p:tgtEl>
                                        <p:attrNameLst>
                                          <p:attrName>ppt_x</p:attrName>
                                        </p:attrNameLst>
                                      </p:cBhvr>
                                      <p:tavLst>
                                        <p:tav tm="0">
                                          <p:val>
                                            <p:strVal val="#ppt_x"/>
                                          </p:val>
                                        </p:tav>
                                        <p:tav tm="100000">
                                          <p:val>
                                            <p:strVal val="#ppt_x"/>
                                          </p:val>
                                        </p:tav>
                                      </p:tavLst>
                                    </p:anim>
                                    <p:anim calcmode="lin" valueType="num">
                                      <p:cBhvr>
                                        <p:cTn id="98" dur="1000" fill="hold"/>
                                        <p:tgtEl>
                                          <p:spTgt spid="9">
                                            <p:txEl>
                                              <p:pRg st="11" end="11"/>
                                            </p:txEl>
                                          </p:spTgt>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9">
                                            <p:txEl>
                                              <p:pRg st="12" end="12"/>
                                            </p:txEl>
                                          </p:spTgt>
                                        </p:tgtEl>
                                        <p:attrNameLst>
                                          <p:attrName>style.visibility</p:attrName>
                                        </p:attrNameLst>
                                      </p:cBhvr>
                                      <p:to>
                                        <p:strVal val="visible"/>
                                      </p:to>
                                    </p:set>
                                    <p:animEffect transition="in" filter="fade">
                                      <p:cBhvr>
                                        <p:cTn id="101" dur="1000"/>
                                        <p:tgtEl>
                                          <p:spTgt spid="9">
                                            <p:txEl>
                                              <p:pRg st="12" end="12"/>
                                            </p:txEl>
                                          </p:spTgt>
                                        </p:tgtEl>
                                      </p:cBhvr>
                                    </p:animEffect>
                                    <p:anim calcmode="lin" valueType="num">
                                      <p:cBhvr>
                                        <p:cTn id="102" dur="1000" fill="hold"/>
                                        <p:tgtEl>
                                          <p:spTgt spid="9">
                                            <p:txEl>
                                              <p:pRg st="12" end="12"/>
                                            </p:txEl>
                                          </p:spTgt>
                                        </p:tgtEl>
                                        <p:attrNameLst>
                                          <p:attrName>ppt_x</p:attrName>
                                        </p:attrNameLst>
                                      </p:cBhvr>
                                      <p:tavLst>
                                        <p:tav tm="0">
                                          <p:val>
                                            <p:strVal val="#ppt_x"/>
                                          </p:val>
                                        </p:tav>
                                        <p:tav tm="100000">
                                          <p:val>
                                            <p:strVal val="#ppt_x"/>
                                          </p:val>
                                        </p:tav>
                                      </p:tavLst>
                                    </p:anim>
                                    <p:anim calcmode="lin" valueType="num">
                                      <p:cBhvr>
                                        <p:cTn id="103" dur="1000" fill="hold"/>
                                        <p:tgtEl>
                                          <p:spTgt spid="9">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5">
                                            <p:txEl>
                                              <p:pRg st="0" end="0"/>
                                            </p:txEl>
                                          </p:spTgt>
                                        </p:tgtEl>
                                        <p:attrNameLst>
                                          <p:attrName>style.visibility</p:attrName>
                                        </p:attrNameLst>
                                      </p:cBhvr>
                                      <p:to>
                                        <p:strVal val="visible"/>
                                      </p:to>
                                    </p:set>
                                    <p:animEffect transition="in" filter="fade">
                                      <p:cBhvr>
                                        <p:cTn id="108" dur="1000"/>
                                        <p:tgtEl>
                                          <p:spTgt spid="5">
                                            <p:txEl>
                                              <p:pRg st="0" end="0"/>
                                            </p:txEl>
                                          </p:spTgt>
                                        </p:tgtEl>
                                      </p:cBhvr>
                                    </p:animEffect>
                                    <p:anim calcmode="lin" valueType="num">
                                      <p:cBhvr>
                                        <p:cTn id="10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1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nodeType="clickEffect">
                                  <p:stCondLst>
                                    <p:cond delay="0"/>
                                  </p:stCondLst>
                                  <p:childTnLst>
                                    <p:set>
                                      <p:cBhvr>
                                        <p:cTn id="114" dur="1" fill="hold">
                                          <p:stCondLst>
                                            <p:cond delay="0"/>
                                          </p:stCondLst>
                                        </p:cTn>
                                        <p:tgtEl>
                                          <p:spTgt spid="6">
                                            <p:txEl>
                                              <p:pRg st="0" end="0"/>
                                            </p:txEl>
                                          </p:spTgt>
                                        </p:tgtEl>
                                        <p:attrNameLst>
                                          <p:attrName>style.visibility</p:attrName>
                                        </p:attrNameLst>
                                      </p:cBhvr>
                                      <p:to>
                                        <p:strVal val="visible"/>
                                      </p:to>
                                    </p:set>
                                    <p:animEffect transition="in" filter="fade">
                                      <p:cBhvr>
                                        <p:cTn id="115" dur="1000"/>
                                        <p:tgtEl>
                                          <p:spTgt spid="6">
                                            <p:txEl>
                                              <p:pRg st="0" end="0"/>
                                            </p:txEl>
                                          </p:spTgt>
                                        </p:tgtEl>
                                      </p:cBhvr>
                                    </p:animEffect>
                                    <p:anim calcmode="lin" valueType="num">
                                      <p:cBhvr>
                                        <p:cTn id="1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18" presetID="42" presetClass="entr" presetSubtype="0" fill="hold" nodeType="withEffect">
                                  <p:stCondLst>
                                    <p:cond delay="0"/>
                                  </p:stCondLst>
                                  <p:childTnLst>
                                    <p:set>
                                      <p:cBhvr>
                                        <p:cTn id="119" dur="1" fill="hold">
                                          <p:stCondLst>
                                            <p:cond delay="0"/>
                                          </p:stCondLst>
                                        </p:cTn>
                                        <p:tgtEl>
                                          <p:spTgt spid="6">
                                            <p:txEl>
                                              <p:pRg st="1" end="1"/>
                                            </p:txEl>
                                          </p:spTgt>
                                        </p:tgtEl>
                                        <p:attrNameLst>
                                          <p:attrName>style.visibility</p:attrName>
                                        </p:attrNameLst>
                                      </p:cBhvr>
                                      <p:to>
                                        <p:strVal val="visible"/>
                                      </p:to>
                                    </p:set>
                                    <p:animEffect transition="in" filter="fade">
                                      <p:cBhvr>
                                        <p:cTn id="120" dur="1000"/>
                                        <p:tgtEl>
                                          <p:spTgt spid="6">
                                            <p:txEl>
                                              <p:pRg st="1" end="1"/>
                                            </p:txEl>
                                          </p:spTgt>
                                        </p:tgtEl>
                                      </p:cBhvr>
                                    </p:animEffect>
                                    <p:anim calcmode="lin" valueType="num">
                                      <p:cBhvr>
                                        <p:cTn id="1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22"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23" presetID="42" presetClass="entr" presetSubtype="0" fill="hold" nodeType="withEffect">
                                  <p:stCondLst>
                                    <p:cond delay="0"/>
                                  </p:stCondLst>
                                  <p:childTnLst>
                                    <p:set>
                                      <p:cBhvr>
                                        <p:cTn id="124" dur="1" fill="hold">
                                          <p:stCondLst>
                                            <p:cond delay="0"/>
                                          </p:stCondLst>
                                        </p:cTn>
                                        <p:tgtEl>
                                          <p:spTgt spid="6">
                                            <p:txEl>
                                              <p:pRg st="2" end="2"/>
                                            </p:txEl>
                                          </p:spTgt>
                                        </p:tgtEl>
                                        <p:attrNameLst>
                                          <p:attrName>style.visibility</p:attrName>
                                        </p:attrNameLst>
                                      </p:cBhvr>
                                      <p:to>
                                        <p:strVal val="visible"/>
                                      </p:to>
                                    </p:set>
                                    <p:animEffect transition="in" filter="fade">
                                      <p:cBhvr>
                                        <p:cTn id="125" dur="1000"/>
                                        <p:tgtEl>
                                          <p:spTgt spid="6">
                                            <p:txEl>
                                              <p:pRg st="2" end="2"/>
                                            </p:txEl>
                                          </p:spTgt>
                                        </p:tgtEl>
                                      </p:cBhvr>
                                    </p:animEffect>
                                    <p:anim calcmode="lin" valueType="num">
                                      <p:cBhvr>
                                        <p:cTn id="12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27"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28" presetID="42" presetClass="entr" presetSubtype="0" fill="hold" nodeType="withEffect">
                                  <p:stCondLst>
                                    <p:cond delay="0"/>
                                  </p:stCondLst>
                                  <p:childTnLst>
                                    <p:set>
                                      <p:cBhvr>
                                        <p:cTn id="129" dur="1" fill="hold">
                                          <p:stCondLst>
                                            <p:cond delay="0"/>
                                          </p:stCondLst>
                                        </p:cTn>
                                        <p:tgtEl>
                                          <p:spTgt spid="6">
                                            <p:txEl>
                                              <p:pRg st="4" end="4"/>
                                            </p:txEl>
                                          </p:spTgt>
                                        </p:tgtEl>
                                        <p:attrNameLst>
                                          <p:attrName>style.visibility</p:attrName>
                                        </p:attrNameLst>
                                      </p:cBhvr>
                                      <p:to>
                                        <p:strVal val="visible"/>
                                      </p:to>
                                    </p:set>
                                    <p:animEffect transition="in" filter="fade">
                                      <p:cBhvr>
                                        <p:cTn id="130" dur="1000"/>
                                        <p:tgtEl>
                                          <p:spTgt spid="6">
                                            <p:txEl>
                                              <p:pRg st="4" end="4"/>
                                            </p:txEl>
                                          </p:spTgt>
                                        </p:tgtEl>
                                      </p:cBhvr>
                                    </p:animEffect>
                                    <p:anim calcmode="lin" valueType="num">
                                      <p:cBhvr>
                                        <p:cTn id="13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32" dur="1000" fill="hold"/>
                                        <p:tgtEl>
                                          <p:spTgt spid="6">
                                            <p:txEl>
                                              <p:pRg st="4" end="4"/>
                                            </p:txEl>
                                          </p:spTgt>
                                        </p:tgtEl>
                                        <p:attrNameLst>
                                          <p:attrName>ppt_y</p:attrName>
                                        </p:attrNameLst>
                                      </p:cBhvr>
                                      <p:tavLst>
                                        <p:tav tm="0">
                                          <p:val>
                                            <p:strVal val="#ppt_y+.1"/>
                                          </p:val>
                                        </p:tav>
                                        <p:tav tm="100000">
                                          <p:val>
                                            <p:strVal val="#ppt_y"/>
                                          </p:val>
                                        </p:tav>
                                      </p:tavLst>
                                    </p:anim>
                                  </p:childTnLst>
                                </p:cTn>
                              </p:par>
                              <p:par>
                                <p:cTn id="133" presetID="42" presetClass="entr" presetSubtype="0" fill="hold" nodeType="withEffect">
                                  <p:stCondLst>
                                    <p:cond delay="0"/>
                                  </p:stCondLst>
                                  <p:childTnLst>
                                    <p:set>
                                      <p:cBhvr>
                                        <p:cTn id="134" dur="1" fill="hold">
                                          <p:stCondLst>
                                            <p:cond delay="0"/>
                                          </p:stCondLst>
                                        </p:cTn>
                                        <p:tgtEl>
                                          <p:spTgt spid="6">
                                            <p:txEl>
                                              <p:pRg st="5" end="5"/>
                                            </p:txEl>
                                          </p:spTgt>
                                        </p:tgtEl>
                                        <p:attrNameLst>
                                          <p:attrName>style.visibility</p:attrName>
                                        </p:attrNameLst>
                                      </p:cBhvr>
                                      <p:to>
                                        <p:strVal val="visible"/>
                                      </p:to>
                                    </p:set>
                                    <p:animEffect transition="in" filter="fade">
                                      <p:cBhvr>
                                        <p:cTn id="135" dur="1000"/>
                                        <p:tgtEl>
                                          <p:spTgt spid="6">
                                            <p:txEl>
                                              <p:pRg st="5" end="5"/>
                                            </p:txEl>
                                          </p:spTgt>
                                        </p:tgtEl>
                                      </p:cBhvr>
                                    </p:animEffect>
                                    <p:anim calcmode="lin" valueType="num">
                                      <p:cBhvr>
                                        <p:cTn id="136"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37" dur="1000" fill="hold"/>
                                        <p:tgtEl>
                                          <p:spTgt spid="6">
                                            <p:txEl>
                                              <p:pRg st="5" end="5"/>
                                            </p:txEl>
                                          </p:spTgt>
                                        </p:tgtEl>
                                        <p:attrNameLst>
                                          <p:attrName>ppt_y</p:attrName>
                                        </p:attrNameLst>
                                      </p:cBhvr>
                                      <p:tavLst>
                                        <p:tav tm="0">
                                          <p:val>
                                            <p:strVal val="#ppt_y+.1"/>
                                          </p:val>
                                        </p:tav>
                                        <p:tav tm="100000">
                                          <p:val>
                                            <p:strVal val="#ppt_y"/>
                                          </p:val>
                                        </p:tav>
                                      </p:tavLst>
                                    </p:anim>
                                  </p:childTnLst>
                                </p:cTn>
                              </p:par>
                              <p:par>
                                <p:cTn id="138" presetID="42" presetClass="entr" presetSubtype="0" fill="hold" nodeType="withEffect">
                                  <p:stCondLst>
                                    <p:cond delay="0"/>
                                  </p:stCondLst>
                                  <p:childTnLst>
                                    <p:set>
                                      <p:cBhvr>
                                        <p:cTn id="139" dur="1" fill="hold">
                                          <p:stCondLst>
                                            <p:cond delay="0"/>
                                          </p:stCondLst>
                                        </p:cTn>
                                        <p:tgtEl>
                                          <p:spTgt spid="6">
                                            <p:txEl>
                                              <p:pRg st="6" end="6"/>
                                            </p:txEl>
                                          </p:spTgt>
                                        </p:tgtEl>
                                        <p:attrNameLst>
                                          <p:attrName>style.visibility</p:attrName>
                                        </p:attrNameLst>
                                      </p:cBhvr>
                                      <p:to>
                                        <p:strVal val="visible"/>
                                      </p:to>
                                    </p:set>
                                    <p:animEffect transition="in" filter="fade">
                                      <p:cBhvr>
                                        <p:cTn id="140" dur="1000"/>
                                        <p:tgtEl>
                                          <p:spTgt spid="6">
                                            <p:txEl>
                                              <p:pRg st="6" end="6"/>
                                            </p:txEl>
                                          </p:spTgt>
                                        </p:tgtEl>
                                      </p:cBhvr>
                                    </p:animEffect>
                                    <p:anim calcmode="lin" valueType="num">
                                      <p:cBhvr>
                                        <p:cTn id="141"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142" dur="1000" fill="hold"/>
                                        <p:tgtEl>
                                          <p:spTgt spid="6">
                                            <p:txEl>
                                              <p:pRg st="6" end="6"/>
                                            </p:txEl>
                                          </p:spTgt>
                                        </p:tgtEl>
                                        <p:attrNameLst>
                                          <p:attrName>ppt_y</p:attrName>
                                        </p:attrNameLst>
                                      </p:cBhvr>
                                      <p:tavLst>
                                        <p:tav tm="0">
                                          <p:val>
                                            <p:strVal val="#ppt_y+.1"/>
                                          </p:val>
                                        </p:tav>
                                        <p:tav tm="100000">
                                          <p:val>
                                            <p:strVal val="#ppt_y"/>
                                          </p:val>
                                        </p:tav>
                                      </p:tavLst>
                                    </p:anim>
                                  </p:childTnLst>
                                </p:cTn>
                              </p:par>
                              <p:par>
                                <p:cTn id="143" presetID="42" presetClass="entr" presetSubtype="0" fill="hold" nodeType="withEffect">
                                  <p:stCondLst>
                                    <p:cond delay="0"/>
                                  </p:stCondLst>
                                  <p:childTnLst>
                                    <p:set>
                                      <p:cBhvr>
                                        <p:cTn id="144" dur="1" fill="hold">
                                          <p:stCondLst>
                                            <p:cond delay="0"/>
                                          </p:stCondLst>
                                        </p:cTn>
                                        <p:tgtEl>
                                          <p:spTgt spid="6">
                                            <p:txEl>
                                              <p:pRg st="7" end="7"/>
                                            </p:txEl>
                                          </p:spTgt>
                                        </p:tgtEl>
                                        <p:attrNameLst>
                                          <p:attrName>style.visibility</p:attrName>
                                        </p:attrNameLst>
                                      </p:cBhvr>
                                      <p:to>
                                        <p:strVal val="visible"/>
                                      </p:to>
                                    </p:set>
                                    <p:animEffect transition="in" filter="fade">
                                      <p:cBhvr>
                                        <p:cTn id="145" dur="1000"/>
                                        <p:tgtEl>
                                          <p:spTgt spid="6">
                                            <p:txEl>
                                              <p:pRg st="7" end="7"/>
                                            </p:txEl>
                                          </p:spTgt>
                                        </p:tgtEl>
                                      </p:cBhvr>
                                    </p:animEffect>
                                    <p:anim calcmode="lin" valueType="num">
                                      <p:cBhvr>
                                        <p:cTn id="146"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147" dur="1000" fill="hold"/>
                                        <p:tgtEl>
                                          <p:spTgt spid="6">
                                            <p:txEl>
                                              <p:pRg st="7" end="7"/>
                                            </p:txEl>
                                          </p:spTgt>
                                        </p:tgtEl>
                                        <p:attrNameLst>
                                          <p:attrName>ppt_y</p:attrName>
                                        </p:attrNameLst>
                                      </p:cBhvr>
                                      <p:tavLst>
                                        <p:tav tm="0">
                                          <p:val>
                                            <p:strVal val="#ppt_y+.1"/>
                                          </p:val>
                                        </p:tav>
                                        <p:tav tm="100000">
                                          <p:val>
                                            <p:strVal val="#ppt_y"/>
                                          </p:val>
                                        </p:tav>
                                      </p:tavLst>
                                    </p:anim>
                                  </p:childTnLst>
                                </p:cTn>
                              </p:par>
                              <p:par>
                                <p:cTn id="148" presetID="42" presetClass="entr" presetSubtype="0" fill="hold" nodeType="withEffect">
                                  <p:stCondLst>
                                    <p:cond delay="0"/>
                                  </p:stCondLst>
                                  <p:childTnLst>
                                    <p:set>
                                      <p:cBhvr>
                                        <p:cTn id="149" dur="1" fill="hold">
                                          <p:stCondLst>
                                            <p:cond delay="0"/>
                                          </p:stCondLst>
                                        </p:cTn>
                                        <p:tgtEl>
                                          <p:spTgt spid="6">
                                            <p:txEl>
                                              <p:pRg st="8" end="8"/>
                                            </p:txEl>
                                          </p:spTgt>
                                        </p:tgtEl>
                                        <p:attrNameLst>
                                          <p:attrName>style.visibility</p:attrName>
                                        </p:attrNameLst>
                                      </p:cBhvr>
                                      <p:to>
                                        <p:strVal val="visible"/>
                                      </p:to>
                                    </p:set>
                                    <p:animEffect transition="in" filter="fade">
                                      <p:cBhvr>
                                        <p:cTn id="150" dur="1000"/>
                                        <p:tgtEl>
                                          <p:spTgt spid="6">
                                            <p:txEl>
                                              <p:pRg st="8" end="8"/>
                                            </p:txEl>
                                          </p:spTgt>
                                        </p:tgtEl>
                                      </p:cBhvr>
                                    </p:animEffect>
                                    <p:anim calcmode="lin" valueType="num">
                                      <p:cBhvr>
                                        <p:cTn id="151"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152" dur="1000" fill="hold"/>
                                        <p:tgtEl>
                                          <p:spTgt spid="6">
                                            <p:txEl>
                                              <p:pRg st="8" end="8"/>
                                            </p:txEl>
                                          </p:spTgt>
                                        </p:tgtEl>
                                        <p:attrNameLst>
                                          <p:attrName>ppt_y</p:attrName>
                                        </p:attrNameLst>
                                      </p:cBhvr>
                                      <p:tavLst>
                                        <p:tav tm="0">
                                          <p:val>
                                            <p:strVal val="#ppt_y+.1"/>
                                          </p:val>
                                        </p:tav>
                                        <p:tav tm="100000">
                                          <p:val>
                                            <p:strVal val="#ppt_y"/>
                                          </p:val>
                                        </p:tav>
                                      </p:tavLst>
                                    </p:anim>
                                  </p:childTnLst>
                                </p:cTn>
                              </p:par>
                              <p:par>
                                <p:cTn id="153" presetID="42" presetClass="entr" presetSubtype="0" fill="hold" nodeType="withEffect">
                                  <p:stCondLst>
                                    <p:cond delay="0"/>
                                  </p:stCondLst>
                                  <p:childTnLst>
                                    <p:set>
                                      <p:cBhvr>
                                        <p:cTn id="154" dur="1" fill="hold">
                                          <p:stCondLst>
                                            <p:cond delay="0"/>
                                          </p:stCondLst>
                                        </p:cTn>
                                        <p:tgtEl>
                                          <p:spTgt spid="6">
                                            <p:txEl>
                                              <p:pRg st="10" end="10"/>
                                            </p:txEl>
                                          </p:spTgt>
                                        </p:tgtEl>
                                        <p:attrNameLst>
                                          <p:attrName>style.visibility</p:attrName>
                                        </p:attrNameLst>
                                      </p:cBhvr>
                                      <p:to>
                                        <p:strVal val="visible"/>
                                      </p:to>
                                    </p:set>
                                    <p:animEffect transition="in" filter="fade">
                                      <p:cBhvr>
                                        <p:cTn id="155" dur="1000"/>
                                        <p:tgtEl>
                                          <p:spTgt spid="6">
                                            <p:txEl>
                                              <p:pRg st="10" end="10"/>
                                            </p:txEl>
                                          </p:spTgt>
                                        </p:tgtEl>
                                      </p:cBhvr>
                                    </p:animEffect>
                                    <p:anim calcmode="lin" valueType="num">
                                      <p:cBhvr>
                                        <p:cTn id="156"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157" dur="1000" fill="hold"/>
                                        <p:tgtEl>
                                          <p:spTgt spid="6">
                                            <p:txEl>
                                              <p:pRg st="10" end="10"/>
                                            </p:txEl>
                                          </p:spTgt>
                                        </p:tgtEl>
                                        <p:attrNameLst>
                                          <p:attrName>ppt_y</p:attrName>
                                        </p:attrNameLst>
                                      </p:cBhvr>
                                      <p:tavLst>
                                        <p:tav tm="0">
                                          <p:val>
                                            <p:strVal val="#ppt_y+.1"/>
                                          </p:val>
                                        </p:tav>
                                        <p:tav tm="100000">
                                          <p:val>
                                            <p:strVal val="#ppt_y"/>
                                          </p:val>
                                        </p:tav>
                                      </p:tavLst>
                                    </p:anim>
                                  </p:childTnLst>
                                </p:cTn>
                              </p:par>
                              <p:par>
                                <p:cTn id="158" presetID="42" presetClass="entr" presetSubtype="0" fill="hold" nodeType="withEffect">
                                  <p:stCondLst>
                                    <p:cond delay="0"/>
                                  </p:stCondLst>
                                  <p:childTnLst>
                                    <p:set>
                                      <p:cBhvr>
                                        <p:cTn id="159" dur="1" fill="hold">
                                          <p:stCondLst>
                                            <p:cond delay="0"/>
                                          </p:stCondLst>
                                        </p:cTn>
                                        <p:tgtEl>
                                          <p:spTgt spid="6">
                                            <p:txEl>
                                              <p:pRg st="11" end="11"/>
                                            </p:txEl>
                                          </p:spTgt>
                                        </p:tgtEl>
                                        <p:attrNameLst>
                                          <p:attrName>style.visibility</p:attrName>
                                        </p:attrNameLst>
                                      </p:cBhvr>
                                      <p:to>
                                        <p:strVal val="visible"/>
                                      </p:to>
                                    </p:set>
                                    <p:animEffect transition="in" filter="fade">
                                      <p:cBhvr>
                                        <p:cTn id="160" dur="1000"/>
                                        <p:tgtEl>
                                          <p:spTgt spid="6">
                                            <p:txEl>
                                              <p:pRg st="11" end="11"/>
                                            </p:txEl>
                                          </p:spTgt>
                                        </p:tgtEl>
                                      </p:cBhvr>
                                    </p:animEffect>
                                    <p:anim calcmode="lin" valueType="num">
                                      <p:cBhvr>
                                        <p:cTn id="161" dur="10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162" dur="1000" fill="hold"/>
                                        <p:tgtEl>
                                          <p:spTgt spid="6">
                                            <p:txEl>
                                              <p:pRg st="11" end="11"/>
                                            </p:txEl>
                                          </p:spTgt>
                                        </p:tgtEl>
                                        <p:attrNameLst>
                                          <p:attrName>ppt_y</p:attrName>
                                        </p:attrNameLst>
                                      </p:cBhvr>
                                      <p:tavLst>
                                        <p:tav tm="0">
                                          <p:val>
                                            <p:strVal val="#ppt_y+.1"/>
                                          </p:val>
                                        </p:tav>
                                        <p:tav tm="100000">
                                          <p:val>
                                            <p:strVal val="#ppt_y"/>
                                          </p:val>
                                        </p:tav>
                                      </p:tavLst>
                                    </p:anim>
                                  </p:childTnLst>
                                </p:cTn>
                              </p:par>
                              <p:par>
                                <p:cTn id="163" presetID="42" presetClass="entr" presetSubtype="0" fill="hold" nodeType="withEffect">
                                  <p:stCondLst>
                                    <p:cond delay="0"/>
                                  </p:stCondLst>
                                  <p:childTnLst>
                                    <p:set>
                                      <p:cBhvr>
                                        <p:cTn id="164" dur="1" fill="hold">
                                          <p:stCondLst>
                                            <p:cond delay="0"/>
                                          </p:stCondLst>
                                        </p:cTn>
                                        <p:tgtEl>
                                          <p:spTgt spid="6">
                                            <p:txEl>
                                              <p:pRg st="12" end="12"/>
                                            </p:txEl>
                                          </p:spTgt>
                                        </p:tgtEl>
                                        <p:attrNameLst>
                                          <p:attrName>style.visibility</p:attrName>
                                        </p:attrNameLst>
                                      </p:cBhvr>
                                      <p:to>
                                        <p:strVal val="visible"/>
                                      </p:to>
                                    </p:set>
                                    <p:animEffect transition="in" filter="fade">
                                      <p:cBhvr>
                                        <p:cTn id="165" dur="1000"/>
                                        <p:tgtEl>
                                          <p:spTgt spid="6">
                                            <p:txEl>
                                              <p:pRg st="12" end="12"/>
                                            </p:txEl>
                                          </p:spTgt>
                                        </p:tgtEl>
                                      </p:cBhvr>
                                    </p:animEffect>
                                    <p:anim calcmode="lin" valueType="num">
                                      <p:cBhvr>
                                        <p:cTn id="166" dur="1000" fill="hold"/>
                                        <p:tgtEl>
                                          <p:spTgt spid="6">
                                            <p:txEl>
                                              <p:pRg st="12" end="12"/>
                                            </p:txEl>
                                          </p:spTgt>
                                        </p:tgtEl>
                                        <p:attrNameLst>
                                          <p:attrName>ppt_x</p:attrName>
                                        </p:attrNameLst>
                                      </p:cBhvr>
                                      <p:tavLst>
                                        <p:tav tm="0">
                                          <p:val>
                                            <p:strVal val="#ppt_x"/>
                                          </p:val>
                                        </p:tav>
                                        <p:tav tm="100000">
                                          <p:val>
                                            <p:strVal val="#ppt_x"/>
                                          </p:val>
                                        </p:tav>
                                      </p:tavLst>
                                    </p:anim>
                                    <p:anim calcmode="lin" valueType="num">
                                      <p:cBhvr>
                                        <p:cTn id="167" dur="1000" fill="hold"/>
                                        <p:tgtEl>
                                          <p:spTgt spid="6">
                                            <p:txEl>
                                              <p:pRg st="12" end="12"/>
                                            </p:txEl>
                                          </p:spTgt>
                                        </p:tgtEl>
                                        <p:attrNameLst>
                                          <p:attrName>ppt_y</p:attrName>
                                        </p:attrNameLst>
                                      </p:cBhvr>
                                      <p:tavLst>
                                        <p:tav tm="0">
                                          <p:val>
                                            <p:strVal val="#ppt_y+.1"/>
                                          </p:val>
                                        </p:tav>
                                        <p:tav tm="100000">
                                          <p:val>
                                            <p:strVal val="#ppt_y"/>
                                          </p:val>
                                        </p:tav>
                                      </p:tavLst>
                                    </p:anim>
                                  </p:childTnLst>
                                </p:cTn>
                              </p:par>
                              <p:par>
                                <p:cTn id="168" presetID="42" presetClass="entr" presetSubtype="0" fill="hold" nodeType="withEffect">
                                  <p:stCondLst>
                                    <p:cond delay="0"/>
                                  </p:stCondLst>
                                  <p:childTnLst>
                                    <p:set>
                                      <p:cBhvr>
                                        <p:cTn id="169" dur="1" fill="hold">
                                          <p:stCondLst>
                                            <p:cond delay="0"/>
                                          </p:stCondLst>
                                        </p:cTn>
                                        <p:tgtEl>
                                          <p:spTgt spid="6">
                                            <p:txEl>
                                              <p:pRg st="13" end="13"/>
                                            </p:txEl>
                                          </p:spTgt>
                                        </p:tgtEl>
                                        <p:attrNameLst>
                                          <p:attrName>style.visibility</p:attrName>
                                        </p:attrNameLst>
                                      </p:cBhvr>
                                      <p:to>
                                        <p:strVal val="visible"/>
                                      </p:to>
                                    </p:set>
                                    <p:animEffect transition="in" filter="fade">
                                      <p:cBhvr>
                                        <p:cTn id="170" dur="1000"/>
                                        <p:tgtEl>
                                          <p:spTgt spid="6">
                                            <p:txEl>
                                              <p:pRg st="13" end="13"/>
                                            </p:txEl>
                                          </p:spTgt>
                                        </p:tgtEl>
                                      </p:cBhvr>
                                    </p:animEffect>
                                    <p:anim calcmode="lin" valueType="num">
                                      <p:cBhvr>
                                        <p:cTn id="171" dur="1000" fill="hold"/>
                                        <p:tgtEl>
                                          <p:spTgt spid="6">
                                            <p:txEl>
                                              <p:pRg st="13" end="13"/>
                                            </p:txEl>
                                          </p:spTgt>
                                        </p:tgtEl>
                                        <p:attrNameLst>
                                          <p:attrName>ppt_x</p:attrName>
                                        </p:attrNameLst>
                                      </p:cBhvr>
                                      <p:tavLst>
                                        <p:tav tm="0">
                                          <p:val>
                                            <p:strVal val="#ppt_x"/>
                                          </p:val>
                                        </p:tav>
                                        <p:tav tm="100000">
                                          <p:val>
                                            <p:strVal val="#ppt_x"/>
                                          </p:val>
                                        </p:tav>
                                      </p:tavLst>
                                    </p:anim>
                                    <p:anim calcmode="lin" valueType="num">
                                      <p:cBhvr>
                                        <p:cTn id="172" dur="1000" fill="hold"/>
                                        <p:tgtEl>
                                          <p:spTgt spid="6">
                                            <p:txEl>
                                              <p:pRg st="13" end="13"/>
                                            </p:txEl>
                                          </p:spTgt>
                                        </p:tgtEl>
                                        <p:attrNameLst>
                                          <p:attrName>ppt_y</p:attrName>
                                        </p:attrNameLst>
                                      </p:cBhvr>
                                      <p:tavLst>
                                        <p:tav tm="0">
                                          <p:val>
                                            <p:strVal val="#ppt_y+.1"/>
                                          </p:val>
                                        </p:tav>
                                        <p:tav tm="100000">
                                          <p:val>
                                            <p:strVal val="#ppt_y"/>
                                          </p:val>
                                        </p:tav>
                                      </p:tavLst>
                                    </p:anim>
                                  </p:childTnLst>
                                </p:cTn>
                              </p:par>
                              <p:par>
                                <p:cTn id="173" presetID="42" presetClass="entr" presetSubtype="0" fill="hold" nodeType="withEffect">
                                  <p:stCondLst>
                                    <p:cond delay="0"/>
                                  </p:stCondLst>
                                  <p:childTnLst>
                                    <p:set>
                                      <p:cBhvr>
                                        <p:cTn id="174" dur="1" fill="hold">
                                          <p:stCondLst>
                                            <p:cond delay="0"/>
                                          </p:stCondLst>
                                        </p:cTn>
                                        <p:tgtEl>
                                          <p:spTgt spid="6">
                                            <p:txEl>
                                              <p:pRg st="14" end="14"/>
                                            </p:txEl>
                                          </p:spTgt>
                                        </p:tgtEl>
                                        <p:attrNameLst>
                                          <p:attrName>style.visibility</p:attrName>
                                        </p:attrNameLst>
                                      </p:cBhvr>
                                      <p:to>
                                        <p:strVal val="visible"/>
                                      </p:to>
                                    </p:set>
                                    <p:animEffect transition="in" filter="fade">
                                      <p:cBhvr>
                                        <p:cTn id="175" dur="1000"/>
                                        <p:tgtEl>
                                          <p:spTgt spid="6">
                                            <p:txEl>
                                              <p:pRg st="14" end="14"/>
                                            </p:txEl>
                                          </p:spTgt>
                                        </p:tgtEl>
                                      </p:cBhvr>
                                    </p:animEffect>
                                    <p:anim calcmode="lin" valueType="num">
                                      <p:cBhvr>
                                        <p:cTn id="176" dur="1000" fill="hold"/>
                                        <p:tgtEl>
                                          <p:spTgt spid="6">
                                            <p:txEl>
                                              <p:pRg st="14" end="14"/>
                                            </p:txEl>
                                          </p:spTgt>
                                        </p:tgtEl>
                                        <p:attrNameLst>
                                          <p:attrName>ppt_x</p:attrName>
                                        </p:attrNameLst>
                                      </p:cBhvr>
                                      <p:tavLst>
                                        <p:tav tm="0">
                                          <p:val>
                                            <p:strVal val="#ppt_x"/>
                                          </p:val>
                                        </p:tav>
                                        <p:tav tm="100000">
                                          <p:val>
                                            <p:strVal val="#ppt_x"/>
                                          </p:val>
                                        </p:tav>
                                      </p:tavLst>
                                    </p:anim>
                                    <p:anim calcmode="lin" valueType="num">
                                      <p:cBhvr>
                                        <p:cTn id="177" dur="1000" fill="hold"/>
                                        <p:tgtEl>
                                          <p:spTgt spid="6">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42C132-856B-4EF1-A430-F903A83A218B}"/>
              </a:ext>
            </a:extLst>
          </p:cNvPr>
          <p:cNvSpPr>
            <a:spLocks noGrp="1"/>
          </p:cNvSpPr>
          <p:nvPr>
            <p:ph type="title"/>
          </p:nvPr>
        </p:nvSpPr>
        <p:spPr>
          <a:xfrm>
            <a:off x="857479" y="254814"/>
            <a:ext cx="10477041" cy="917253"/>
          </a:xfrm>
          <a:solidFill>
            <a:schemeClr val="tx1"/>
          </a:solidFill>
        </p:spPr>
        <p:txBody>
          <a:bodyPr>
            <a:noAutofit/>
          </a:bodyPr>
          <a:lstStyle/>
          <a:p>
            <a:r>
              <a:rPr lang="fr-FR" b="1" dirty="0">
                <a:solidFill>
                  <a:srgbClr val="FF0000"/>
                </a:solidFill>
              </a:rPr>
              <a:t>3). Conséquences de l’érosion du secret ?</a:t>
            </a:r>
          </a:p>
        </p:txBody>
      </p:sp>
      <p:sp>
        <p:nvSpPr>
          <p:cNvPr id="4" name="ZoneTexte 3">
            <a:extLst>
              <a:ext uri="{FF2B5EF4-FFF2-40B4-BE49-F238E27FC236}">
                <a16:creationId xmlns:a16="http://schemas.microsoft.com/office/drawing/2014/main" id="{841C78B4-E722-4920-AC71-8B51906DFEB7}"/>
              </a:ext>
            </a:extLst>
          </p:cNvPr>
          <p:cNvSpPr txBox="1"/>
          <p:nvPr/>
        </p:nvSpPr>
        <p:spPr>
          <a:xfrm>
            <a:off x="681210" y="1586428"/>
            <a:ext cx="10829580" cy="5139869"/>
          </a:xfrm>
          <a:prstGeom prst="rect">
            <a:avLst/>
          </a:prstGeom>
          <a:noFill/>
        </p:spPr>
        <p:txBody>
          <a:bodyPr wrap="square" rtlCol="0">
            <a:spAutoFit/>
          </a:bodyPr>
          <a:lstStyle/>
          <a:p>
            <a:pPr lvl="2" algn="ctr"/>
            <a:r>
              <a:rPr lang="fr-FR" sz="4000" b="1" dirty="0">
                <a:solidFill>
                  <a:srgbClr val="FFFF00"/>
                </a:solidFill>
              </a:rPr>
              <a:t>3.1. Pour le patient</a:t>
            </a:r>
          </a:p>
          <a:p>
            <a:pPr lvl="2"/>
            <a:endParaRPr lang="fr-FR" sz="3200" b="1" dirty="0">
              <a:solidFill>
                <a:srgbClr val="FFFF00"/>
              </a:solidFill>
            </a:endParaRPr>
          </a:p>
          <a:p>
            <a:pPr marL="1828800" lvl="3" indent="-457200">
              <a:buFont typeface="Wingdings" panose="05000000000000000000" pitchFamily="2" charset="2"/>
              <a:buChar char="Ø"/>
            </a:pPr>
            <a:r>
              <a:rPr lang="fr-FR" sz="3200" b="1" dirty="0"/>
              <a:t>perte de confiance</a:t>
            </a:r>
          </a:p>
          <a:p>
            <a:pPr lvl="3"/>
            <a:endParaRPr lang="fr-FR" sz="3200" b="1" dirty="0"/>
          </a:p>
          <a:p>
            <a:pPr marL="1828800" lvl="3" indent="-457200">
              <a:buFont typeface="Wingdings" panose="05000000000000000000" pitchFamily="2" charset="2"/>
              <a:buChar char="Ø"/>
            </a:pPr>
            <a:r>
              <a:rPr lang="fr-FR" sz="3200" b="1" dirty="0"/>
              <a:t>rétention d’informations indispensables à la prise en charge</a:t>
            </a:r>
          </a:p>
          <a:p>
            <a:pPr lvl="3"/>
            <a:endParaRPr lang="fr-FR" sz="3200" b="1" dirty="0"/>
          </a:p>
          <a:p>
            <a:pPr marL="1828800" lvl="3" indent="-457200">
              <a:buFont typeface="Wingdings" panose="05000000000000000000" pitchFamily="2" charset="2"/>
              <a:buChar char="Ø"/>
            </a:pPr>
            <a:r>
              <a:rPr lang="fr-FR" sz="3200" b="1" dirty="0"/>
              <a:t>disparition de la possibilité d’accès à l’intime et donc à des soins humanisés</a:t>
            </a:r>
          </a:p>
          <a:p>
            <a:pPr lvl="1"/>
            <a:endParaRPr lang="fr-FR" sz="3200" b="1" dirty="0"/>
          </a:p>
        </p:txBody>
      </p:sp>
    </p:spTree>
    <p:extLst>
      <p:ext uri="{BB962C8B-B14F-4D97-AF65-F5344CB8AC3E}">
        <p14:creationId xmlns:p14="http://schemas.microsoft.com/office/powerpoint/2010/main" val="368341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6F3D76-BDC6-43BF-A925-1C54183C1B7C}"/>
              </a:ext>
            </a:extLst>
          </p:cNvPr>
          <p:cNvSpPr/>
          <p:nvPr/>
        </p:nvSpPr>
        <p:spPr>
          <a:xfrm>
            <a:off x="2428881" y="448498"/>
            <a:ext cx="6025557" cy="707886"/>
          </a:xfrm>
          <a:prstGeom prst="rect">
            <a:avLst/>
          </a:prstGeom>
        </p:spPr>
        <p:txBody>
          <a:bodyPr wrap="square">
            <a:spAutoFit/>
          </a:bodyPr>
          <a:lstStyle/>
          <a:p>
            <a:pPr lvl="1"/>
            <a:r>
              <a:rPr lang="fr-FR" sz="4000" b="1" dirty="0">
                <a:solidFill>
                  <a:srgbClr val="FFFF00"/>
                </a:solidFill>
              </a:rPr>
              <a:t>3.2. Pour le médecin</a:t>
            </a:r>
          </a:p>
        </p:txBody>
      </p:sp>
      <p:sp>
        <p:nvSpPr>
          <p:cNvPr id="3" name="Rectangle 2">
            <a:extLst>
              <a:ext uri="{FF2B5EF4-FFF2-40B4-BE49-F238E27FC236}">
                <a16:creationId xmlns:a16="http://schemas.microsoft.com/office/drawing/2014/main" id="{7AD8BFE9-5C52-4309-BA5D-FE0450A1E470}"/>
              </a:ext>
            </a:extLst>
          </p:cNvPr>
          <p:cNvSpPr/>
          <p:nvPr/>
        </p:nvSpPr>
        <p:spPr>
          <a:xfrm>
            <a:off x="263733" y="1515855"/>
            <a:ext cx="10355855" cy="4893647"/>
          </a:xfrm>
          <a:prstGeom prst="rect">
            <a:avLst/>
          </a:prstGeom>
        </p:spPr>
        <p:txBody>
          <a:bodyPr wrap="square">
            <a:spAutoFit/>
          </a:bodyPr>
          <a:lstStyle/>
          <a:p>
            <a:pPr marL="1371600" lvl="2" indent="-457200">
              <a:buFont typeface="Wingdings" panose="05000000000000000000" pitchFamily="2" charset="2"/>
              <a:buChar char="Ø"/>
            </a:pPr>
            <a:r>
              <a:rPr lang="fr-FR" sz="2400" b="1" dirty="0">
                <a:solidFill>
                  <a:prstClr val="white"/>
                </a:solidFill>
              </a:rPr>
              <a:t>Le secret médical n’est pas un réflexe corporatiste destiné à protéger le médecin mais il est </a:t>
            </a:r>
            <a:r>
              <a:rPr lang="fr-FR" sz="2400" b="1" dirty="0">
                <a:solidFill>
                  <a:prstClr val="white"/>
                </a:solidFill>
                <a:latin typeface="Calibri" panose="020F0502020204030204" pitchFamily="34" charset="0"/>
                <a:cs typeface="Calibri" panose="020F0502020204030204" pitchFamily="34" charset="0"/>
              </a:rPr>
              <a:t>‟</a:t>
            </a:r>
            <a:r>
              <a:rPr lang="fr-FR" sz="2400" b="1" dirty="0">
                <a:solidFill>
                  <a:prstClr val="white"/>
                </a:solidFill>
              </a:rPr>
              <a:t> institué </a:t>
            </a:r>
            <a:r>
              <a:rPr lang="fr-FR" sz="2400" b="1" dirty="0">
                <a:solidFill>
                  <a:prstClr val="white"/>
                </a:solidFill>
                <a:latin typeface="+mj-lt"/>
                <a:cs typeface="Calibri" panose="020F0502020204030204" pitchFamily="34" charset="0"/>
              </a:rPr>
              <a:t>dans l’intérêt du patient”.</a:t>
            </a:r>
            <a:endParaRPr lang="fr-FR" sz="2400" b="1" dirty="0">
              <a:solidFill>
                <a:prstClr val="white"/>
              </a:solidFill>
              <a:latin typeface="+mj-lt"/>
            </a:endParaRPr>
          </a:p>
          <a:p>
            <a:pPr marL="1371600" lvl="2" indent="-457200">
              <a:buFont typeface="Wingdings" panose="05000000000000000000" pitchFamily="2" charset="2"/>
              <a:buChar char="Ø"/>
            </a:pPr>
            <a:endParaRPr lang="fr-FR" sz="2400" b="1" dirty="0">
              <a:solidFill>
                <a:prstClr val="white"/>
              </a:solidFill>
            </a:endParaRPr>
          </a:p>
          <a:p>
            <a:pPr marL="1371600" lvl="2" indent="-457200">
              <a:buFont typeface="Wingdings" panose="05000000000000000000" pitchFamily="2" charset="2"/>
              <a:buChar char="Ø"/>
            </a:pPr>
            <a:r>
              <a:rPr lang="fr-FR" sz="2400" b="1" dirty="0">
                <a:solidFill>
                  <a:prstClr val="white"/>
                </a:solidFill>
              </a:rPr>
              <a:t>Le médecin ne reçoit son </a:t>
            </a:r>
            <a:r>
              <a:rPr lang="fr-FR" sz="2400" b="1" dirty="0">
                <a:solidFill>
                  <a:prstClr val="white"/>
                </a:solidFill>
                <a:latin typeface="Calibri" panose="020F0502020204030204" pitchFamily="34" charset="0"/>
                <a:cs typeface="Calibri" panose="020F0502020204030204" pitchFamily="34" charset="0"/>
              </a:rPr>
              <a:t>‟</a:t>
            </a:r>
            <a:r>
              <a:rPr lang="fr-FR" sz="2400" b="1" dirty="0">
                <a:solidFill>
                  <a:prstClr val="white"/>
                </a:solidFill>
              </a:rPr>
              <a:t>savoir</a:t>
            </a:r>
            <a:r>
              <a:rPr lang="fr-FR" sz="2400" b="1" dirty="0">
                <a:solidFill>
                  <a:prstClr val="white"/>
                </a:solidFill>
                <a:latin typeface="Calibri" panose="020F0502020204030204" pitchFamily="34" charset="0"/>
                <a:cs typeface="Calibri" panose="020F0502020204030204" pitchFamily="34" charset="0"/>
              </a:rPr>
              <a:t>”</a:t>
            </a:r>
            <a:r>
              <a:rPr lang="fr-FR" sz="2400" b="1" dirty="0">
                <a:solidFill>
                  <a:prstClr val="white"/>
                </a:solidFill>
              </a:rPr>
              <a:t> qu’au travers de la relation de confiance qu’il noue avec le patient.</a:t>
            </a:r>
          </a:p>
          <a:p>
            <a:pPr lvl="2"/>
            <a:endParaRPr lang="fr-FR" sz="2400" b="1" dirty="0">
              <a:solidFill>
                <a:prstClr val="white"/>
              </a:solidFill>
            </a:endParaRPr>
          </a:p>
          <a:p>
            <a:pPr marL="1371600" lvl="2" indent="-457200">
              <a:buFont typeface="Wingdings" panose="05000000000000000000" pitchFamily="2" charset="2"/>
              <a:buChar char="Ø"/>
            </a:pPr>
            <a:r>
              <a:rPr lang="fr-FR" sz="2400" b="1" dirty="0">
                <a:solidFill>
                  <a:prstClr val="white"/>
                </a:solidFill>
              </a:rPr>
              <a:t>Dès lors que cette confiance est trahie, c’est l’un des droits fondamentaux de l’homme qui est méprisé.</a:t>
            </a:r>
          </a:p>
          <a:p>
            <a:pPr marL="1371600" lvl="2" indent="-457200">
              <a:buFont typeface="Wingdings" panose="05000000000000000000" pitchFamily="2" charset="2"/>
              <a:buChar char="Ø"/>
            </a:pPr>
            <a:endParaRPr lang="fr-FR" sz="2400" b="1" dirty="0">
              <a:solidFill>
                <a:prstClr val="white"/>
              </a:solidFill>
            </a:endParaRPr>
          </a:p>
          <a:p>
            <a:pPr marL="1371600" lvl="2" indent="-457200">
              <a:buFont typeface="Wingdings" panose="05000000000000000000" pitchFamily="2" charset="2"/>
              <a:buChar char="Ø"/>
            </a:pPr>
            <a:r>
              <a:rPr lang="fr-FR" sz="2400" b="1" dirty="0">
                <a:solidFill>
                  <a:prstClr val="white"/>
                </a:solidFill>
              </a:rPr>
              <a:t>Les médecins sont confrontés à des sollicitations  et situations diverses où ils doivent apprécier ce qu’ils peuvent dire ou au contraire taire.</a:t>
            </a:r>
          </a:p>
        </p:txBody>
      </p:sp>
    </p:spTree>
    <p:extLst>
      <p:ext uri="{BB962C8B-B14F-4D97-AF65-F5344CB8AC3E}">
        <p14:creationId xmlns:p14="http://schemas.microsoft.com/office/powerpoint/2010/main" val="3742856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6F3D76-BDC6-43BF-A925-1C54183C1B7C}"/>
              </a:ext>
            </a:extLst>
          </p:cNvPr>
          <p:cNvSpPr/>
          <p:nvPr/>
        </p:nvSpPr>
        <p:spPr>
          <a:xfrm>
            <a:off x="2537973" y="0"/>
            <a:ext cx="7116051" cy="707886"/>
          </a:xfrm>
          <a:prstGeom prst="rect">
            <a:avLst/>
          </a:prstGeom>
        </p:spPr>
        <p:txBody>
          <a:bodyPr wrap="none">
            <a:spAutoFit/>
          </a:bodyPr>
          <a:lstStyle/>
          <a:p>
            <a:pPr lvl="1"/>
            <a:r>
              <a:rPr lang="fr-FR" sz="4000" b="1" dirty="0">
                <a:solidFill>
                  <a:srgbClr val="FFFF00"/>
                </a:solidFill>
              </a:rPr>
              <a:t>3.2. Pour la vie en société </a:t>
            </a:r>
          </a:p>
        </p:txBody>
      </p:sp>
      <p:sp>
        <p:nvSpPr>
          <p:cNvPr id="5" name="ZoneTexte 4">
            <a:extLst>
              <a:ext uri="{FF2B5EF4-FFF2-40B4-BE49-F238E27FC236}">
                <a16:creationId xmlns:a16="http://schemas.microsoft.com/office/drawing/2014/main" id="{57B070CE-3949-468E-A041-37B512D8E5A2}"/>
              </a:ext>
            </a:extLst>
          </p:cNvPr>
          <p:cNvSpPr txBox="1"/>
          <p:nvPr/>
        </p:nvSpPr>
        <p:spPr>
          <a:xfrm>
            <a:off x="791378" y="840672"/>
            <a:ext cx="10609243" cy="5847755"/>
          </a:xfrm>
          <a:prstGeom prst="rect">
            <a:avLst/>
          </a:prstGeom>
          <a:noFill/>
        </p:spPr>
        <p:txBody>
          <a:bodyPr wrap="square" rtlCol="0">
            <a:spAutoFit/>
          </a:bodyPr>
          <a:lstStyle/>
          <a:p>
            <a:pPr marL="457200" indent="-457200">
              <a:buFont typeface="Wingdings" panose="05000000000000000000" pitchFamily="2" charset="2"/>
              <a:buChar char="Ø"/>
            </a:pPr>
            <a:r>
              <a:rPr lang="fr-FR" sz="2600" b="1" dirty="0"/>
              <a:t>L’intérêt public – la vitalité d’une société démocratique – dépend de la préservation de la sphère individuelle.</a:t>
            </a:r>
          </a:p>
          <a:p>
            <a:r>
              <a:rPr lang="fr-FR" sz="2600" dirty="0"/>
              <a:t>		</a:t>
            </a:r>
            <a:r>
              <a:rPr lang="fr-FR" sz="2000" dirty="0"/>
              <a:t>ex. Dépistage du SIDA chez un patient</a:t>
            </a:r>
          </a:p>
          <a:p>
            <a:r>
              <a:rPr lang="fr-FR" sz="2400" dirty="0"/>
              <a:t>		Préserver le secret permet de ne pas briser le lien ténu du soin</a:t>
            </a:r>
          </a:p>
          <a:p>
            <a:pPr marL="457200" indent="-457200">
              <a:buFont typeface="Wingdings" panose="05000000000000000000" pitchFamily="2" charset="2"/>
              <a:buChar char="Ø"/>
            </a:pPr>
            <a:endParaRPr lang="fr-FR" sz="2600" dirty="0"/>
          </a:p>
          <a:p>
            <a:pPr marL="457200" indent="-457200">
              <a:buFont typeface="Wingdings" panose="05000000000000000000" pitchFamily="2" charset="2"/>
              <a:buChar char="Ø"/>
            </a:pPr>
            <a:r>
              <a:rPr lang="fr-FR" sz="2600" b="1" dirty="0"/>
              <a:t>L’effacement du secret médical tend à favoriser la présomption de culpabilité</a:t>
            </a:r>
          </a:p>
          <a:p>
            <a:r>
              <a:rPr lang="fr-FR" sz="2600" dirty="0"/>
              <a:t>		</a:t>
            </a:r>
            <a:r>
              <a:rPr lang="fr-FR" sz="2000" dirty="0"/>
              <a:t>ex. l’inscription (sans leur consentement) des manifestants blessés dans le répertoire SI-VIC </a:t>
            </a:r>
            <a:r>
              <a:rPr lang="fr-FR" sz="1600" dirty="0"/>
              <a:t>(Canard enchainé du 24 avril 2019).</a:t>
            </a:r>
            <a:endParaRPr lang="fr-FR" sz="2600" dirty="0"/>
          </a:p>
          <a:p>
            <a:r>
              <a:rPr lang="fr-FR" sz="2600" dirty="0"/>
              <a:t>		</a:t>
            </a:r>
            <a:r>
              <a:rPr lang="fr-FR" sz="2400" dirty="0"/>
              <a:t>Préserver le secret c’est restaurer la présomption d’innocence alors que domine la présomption de culpabilité. </a:t>
            </a:r>
          </a:p>
          <a:p>
            <a:endParaRPr lang="fr-FR" sz="2000" dirty="0"/>
          </a:p>
          <a:p>
            <a:pPr marL="457200" indent="-457200">
              <a:buFont typeface="Wingdings" panose="05000000000000000000" pitchFamily="2" charset="2"/>
              <a:buChar char="Ø"/>
            </a:pPr>
            <a:r>
              <a:rPr lang="fr-FR" sz="2600" b="1" dirty="0"/>
              <a:t>Le droit au secret des événements de la vie privée - santé - protège des incursions du public dans le privé</a:t>
            </a:r>
          </a:p>
          <a:p>
            <a:r>
              <a:rPr lang="fr-FR" sz="2600" b="1" dirty="0"/>
              <a:t>		</a:t>
            </a:r>
            <a:r>
              <a:rPr lang="fr-FR" sz="2000" dirty="0"/>
              <a:t>Préserver le secret = préserver la confiance = gage de sécurité</a:t>
            </a:r>
            <a:endParaRPr lang="fr-FR" sz="2600" b="1" dirty="0"/>
          </a:p>
        </p:txBody>
      </p:sp>
    </p:spTree>
    <p:extLst>
      <p:ext uri="{BB962C8B-B14F-4D97-AF65-F5344CB8AC3E}">
        <p14:creationId xmlns:p14="http://schemas.microsoft.com/office/powerpoint/2010/main" val="2200578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98D2166-1CA1-4E43-93B4-4AADDBFBDCEF}"/>
              </a:ext>
            </a:extLst>
          </p:cNvPr>
          <p:cNvSpPr txBox="1"/>
          <p:nvPr/>
        </p:nvSpPr>
        <p:spPr>
          <a:xfrm>
            <a:off x="1079653" y="881349"/>
            <a:ext cx="9860096" cy="5632311"/>
          </a:xfrm>
          <a:prstGeom prst="rect">
            <a:avLst/>
          </a:prstGeom>
          <a:noFill/>
        </p:spPr>
        <p:txBody>
          <a:bodyPr wrap="square" rtlCol="0">
            <a:spAutoFit/>
          </a:bodyPr>
          <a:lstStyle/>
          <a:p>
            <a:pPr algn="just"/>
            <a:r>
              <a:rPr lang="fr-FR" sz="3000" dirty="0"/>
              <a:t>« Le lent effacement du secret professionnel des soignants dans des domaines comme celui de la psychiatrie, de la prison et plus largement de la prévention de la délinquance poussent dans ce sens […d’un contrôle politique, ou plus précisément, policier]. Si le secret médical a bel et bien un intérêt public, le partage d’informations semble désormais revêtir un intérêt public plus important encore : surveiller les pratiques, façonner les comportements, rationnaliser les dépenses… » </a:t>
            </a:r>
          </a:p>
          <a:p>
            <a:endParaRPr lang="fr-FR" sz="2800" dirty="0"/>
          </a:p>
          <a:p>
            <a:pPr algn="r"/>
            <a:r>
              <a:rPr lang="fr-FR" sz="1600" dirty="0"/>
              <a:t>Anne </a:t>
            </a:r>
            <a:r>
              <a:rPr lang="fr-FR" sz="1600" dirty="0" err="1"/>
              <a:t>Lécu</a:t>
            </a:r>
            <a:r>
              <a:rPr lang="fr-FR" sz="1600" dirty="0"/>
              <a:t> « </a:t>
            </a:r>
            <a:r>
              <a:rPr lang="fr-FR" sz="1600" i="1" dirty="0"/>
              <a:t>Le secret médical. Vie et mort</a:t>
            </a:r>
            <a:r>
              <a:rPr lang="fr-FR" sz="1600" dirty="0"/>
              <a:t> »</a:t>
            </a:r>
          </a:p>
          <a:p>
            <a:pPr algn="ctr"/>
            <a:r>
              <a:rPr lang="fr-FR" sz="1600" dirty="0"/>
              <a:t>											(Cerf, 2016, p. 192-193)</a:t>
            </a:r>
          </a:p>
        </p:txBody>
      </p:sp>
    </p:spTree>
    <p:extLst>
      <p:ext uri="{BB962C8B-B14F-4D97-AF65-F5344CB8AC3E}">
        <p14:creationId xmlns:p14="http://schemas.microsoft.com/office/powerpoint/2010/main" val="127632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8E8ED-4838-43CA-A1DD-82D127385382}"/>
              </a:ext>
            </a:extLst>
          </p:cNvPr>
          <p:cNvSpPr>
            <a:spLocks noGrp="1"/>
          </p:cNvSpPr>
          <p:nvPr>
            <p:ph type="ctrTitle"/>
          </p:nvPr>
        </p:nvSpPr>
        <p:spPr>
          <a:xfrm>
            <a:off x="5199189" y="564452"/>
            <a:ext cx="1793622" cy="835447"/>
          </a:xfrm>
        </p:spPr>
        <p:txBody>
          <a:bodyPr>
            <a:normAutofit/>
          </a:bodyPr>
          <a:lstStyle/>
          <a:p>
            <a:r>
              <a:rPr lang="fr-FR" b="1" dirty="0">
                <a:solidFill>
                  <a:srgbClr val="FFFF00"/>
                </a:solidFill>
              </a:rPr>
              <a:t>plan</a:t>
            </a:r>
            <a:endParaRPr lang="fr-FR" dirty="0">
              <a:solidFill>
                <a:srgbClr val="FFFF00"/>
              </a:solidFill>
            </a:endParaRPr>
          </a:p>
        </p:txBody>
      </p:sp>
      <p:sp>
        <p:nvSpPr>
          <p:cNvPr id="6" name="Rectangle 5">
            <a:extLst>
              <a:ext uri="{FF2B5EF4-FFF2-40B4-BE49-F238E27FC236}">
                <a16:creationId xmlns:a16="http://schemas.microsoft.com/office/drawing/2014/main" id="{22ECD416-73C7-4F84-9AF8-4CA6DE9B2209}"/>
              </a:ext>
            </a:extLst>
          </p:cNvPr>
          <p:cNvSpPr/>
          <p:nvPr/>
        </p:nvSpPr>
        <p:spPr>
          <a:xfrm>
            <a:off x="1244907" y="2234764"/>
            <a:ext cx="4919937" cy="584775"/>
          </a:xfrm>
          <a:prstGeom prst="rect">
            <a:avLst/>
          </a:prstGeom>
          <a:solidFill>
            <a:schemeClr val="tx1"/>
          </a:solidFill>
        </p:spPr>
        <p:txBody>
          <a:bodyPr wrap="none">
            <a:spAutoFit/>
          </a:bodyPr>
          <a:lstStyle/>
          <a:p>
            <a:r>
              <a:rPr lang="fr-FR" sz="3200" b="1" cap="all" dirty="0">
                <a:ln w="3175" cmpd="sng">
                  <a:noFill/>
                </a:ln>
                <a:solidFill>
                  <a:srgbClr val="FF0000"/>
                </a:solidFill>
                <a:ea typeface="+mj-ea"/>
                <a:cs typeface="+mj-cs"/>
              </a:rPr>
              <a:t>1). Un principe ancien</a:t>
            </a:r>
            <a:endParaRPr lang="fr-FR" sz="3200" dirty="0">
              <a:solidFill>
                <a:srgbClr val="FF0000"/>
              </a:solidFill>
            </a:endParaRPr>
          </a:p>
        </p:txBody>
      </p:sp>
      <p:sp>
        <p:nvSpPr>
          <p:cNvPr id="7" name="Rectangle 6">
            <a:extLst>
              <a:ext uri="{FF2B5EF4-FFF2-40B4-BE49-F238E27FC236}">
                <a16:creationId xmlns:a16="http://schemas.microsoft.com/office/drawing/2014/main" id="{3E8B3E7F-1D56-47EC-81BC-88DDF422CD61}"/>
              </a:ext>
            </a:extLst>
          </p:cNvPr>
          <p:cNvSpPr/>
          <p:nvPr/>
        </p:nvSpPr>
        <p:spPr>
          <a:xfrm>
            <a:off x="1244907" y="3654405"/>
            <a:ext cx="10245686" cy="584775"/>
          </a:xfrm>
          <a:prstGeom prst="rect">
            <a:avLst/>
          </a:prstGeom>
          <a:solidFill>
            <a:schemeClr val="tx1"/>
          </a:solidFill>
        </p:spPr>
        <p:txBody>
          <a:bodyPr wrap="square">
            <a:spAutoFit/>
          </a:bodyPr>
          <a:lstStyle/>
          <a:p>
            <a:r>
              <a:rPr lang="fr-FR" sz="3200" b="1" cap="all" dirty="0">
                <a:ln w="3175" cmpd="sng">
                  <a:noFill/>
                </a:ln>
                <a:solidFill>
                  <a:srgbClr val="FF0000"/>
                </a:solidFill>
                <a:ea typeface="+mj-ea"/>
                <a:cs typeface="+mj-cs"/>
              </a:rPr>
              <a:t>2). Evolution de la notion du secret médical</a:t>
            </a:r>
            <a:endParaRPr lang="fr-FR" sz="3200" dirty="0">
              <a:solidFill>
                <a:srgbClr val="FF0000"/>
              </a:solidFill>
            </a:endParaRPr>
          </a:p>
        </p:txBody>
      </p:sp>
      <p:sp>
        <p:nvSpPr>
          <p:cNvPr id="8" name="Rectangle 7">
            <a:extLst>
              <a:ext uri="{FF2B5EF4-FFF2-40B4-BE49-F238E27FC236}">
                <a16:creationId xmlns:a16="http://schemas.microsoft.com/office/drawing/2014/main" id="{196278A4-001C-460F-8B5E-1EB0C79B85A5}"/>
              </a:ext>
            </a:extLst>
          </p:cNvPr>
          <p:cNvSpPr/>
          <p:nvPr/>
        </p:nvSpPr>
        <p:spPr>
          <a:xfrm>
            <a:off x="1244907" y="5134934"/>
            <a:ext cx="9474505" cy="584775"/>
          </a:xfrm>
          <a:prstGeom prst="rect">
            <a:avLst/>
          </a:prstGeom>
          <a:solidFill>
            <a:schemeClr val="tx1"/>
          </a:solidFill>
        </p:spPr>
        <p:txBody>
          <a:bodyPr wrap="square">
            <a:spAutoFit/>
          </a:bodyPr>
          <a:lstStyle/>
          <a:p>
            <a:r>
              <a:rPr lang="fr-FR" sz="3200" b="1" cap="all" dirty="0">
                <a:ln w="3175" cmpd="sng">
                  <a:noFill/>
                </a:ln>
                <a:solidFill>
                  <a:srgbClr val="FF0000"/>
                </a:solidFill>
                <a:ea typeface="+mj-ea"/>
                <a:cs typeface="+mj-cs"/>
              </a:rPr>
              <a:t>3). Conséquences de l’érosion du secret ?</a:t>
            </a:r>
            <a:endParaRPr lang="fr-FR" sz="3200" dirty="0">
              <a:solidFill>
                <a:srgbClr val="FF0000"/>
              </a:solidFill>
            </a:endParaRPr>
          </a:p>
        </p:txBody>
      </p:sp>
    </p:spTree>
    <p:extLst>
      <p:ext uri="{BB962C8B-B14F-4D97-AF65-F5344CB8AC3E}">
        <p14:creationId xmlns:p14="http://schemas.microsoft.com/office/powerpoint/2010/main" val="3234961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8E8ED-4838-43CA-A1DD-82D127385382}"/>
              </a:ext>
            </a:extLst>
          </p:cNvPr>
          <p:cNvSpPr>
            <a:spLocks noGrp="1"/>
          </p:cNvSpPr>
          <p:nvPr>
            <p:ph type="ctrTitle"/>
          </p:nvPr>
        </p:nvSpPr>
        <p:spPr>
          <a:xfrm>
            <a:off x="3745734" y="54397"/>
            <a:ext cx="4241494" cy="835447"/>
          </a:xfrm>
        </p:spPr>
        <p:txBody>
          <a:bodyPr>
            <a:normAutofit/>
          </a:bodyPr>
          <a:lstStyle/>
          <a:p>
            <a:r>
              <a:rPr lang="fr-FR" b="1" dirty="0">
                <a:solidFill>
                  <a:srgbClr val="FFFF00"/>
                </a:solidFill>
              </a:rPr>
              <a:t>conclusion</a:t>
            </a:r>
            <a:endParaRPr lang="fr-FR" dirty="0">
              <a:solidFill>
                <a:srgbClr val="FFFF00"/>
              </a:solidFill>
            </a:endParaRPr>
          </a:p>
        </p:txBody>
      </p:sp>
      <p:sp>
        <p:nvSpPr>
          <p:cNvPr id="3" name="Rectangle 2">
            <a:extLst>
              <a:ext uri="{FF2B5EF4-FFF2-40B4-BE49-F238E27FC236}">
                <a16:creationId xmlns:a16="http://schemas.microsoft.com/office/drawing/2014/main" id="{8FA3BC48-F865-4F28-9178-43CB3549A2F0}"/>
              </a:ext>
            </a:extLst>
          </p:cNvPr>
          <p:cNvSpPr/>
          <p:nvPr/>
        </p:nvSpPr>
        <p:spPr>
          <a:xfrm>
            <a:off x="760164" y="1443841"/>
            <a:ext cx="10543142" cy="4893647"/>
          </a:xfrm>
          <a:prstGeom prst="rect">
            <a:avLst/>
          </a:prstGeom>
        </p:spPr>
        <p:txBody>
          <a:bodyPr wrap="square">
            <a:spAutoFit/>
          </a:bodyPr>
          <a:lstStyle/>
          <a:p>
            <a:pPr marL="342900" indent="-342900">
              <a:buFont typeface="Wingdings" panose="05000000000000000000" pitchFamily="2" charset="2"/>
              <a:buChar char="Ø"/>
            </a:pPr>
            <a:r>
              <a:rPr lang="fr-FR" sz="2400" b="1" dirty="0"/>
              <a:t>	Garanti par le code de la santé publique et le code pénal, le secret médical est un droit du patient (intérêt privé) mais aussi un devoir de tout médecin (intérêt public)</a:t>
            </a:r>
          </a:p>
          <a:p>
            <a:endParaRPr lang="fr-FR" sz="2400" b="1" dirty="0"/>
          </a:p>
          <a:p>
            <a:pPr marL="342900" indent="-342900">
              <a:buFont typeface="Wingdings" panose="05000000000000000000" pitchFamily="2" charset="2"/>
              <a:buChar char="Ø"/>
            </a:pPr>
            <a:r>
              <a:rPr lang="fr-FR" sz="2400" b="1" dirty="0"/>
              <a:t>	Il est général et absolu, non opposable au patient mais opposable à tous les tiers, portant sur tout ce dont le médecin a eu connaissance</a:t>
            </a:r>
          </a:p>
          <a:p>
            <a:r>
              <a:rPr lang="fr-FR" sz="2400" b="1" dirty="0"/>
              <a:t> </a:t>
            </a:r>
          </a:p>
          <a:p>
            <a:pPr marL="342900" indent="-342900">
              <a:buFont typeface="Wingdings" panose="05000000000000000000" pitchFamily="2" charset="2"/>
              <a:buChar char="Ø"/>
            </a:pPr>
            <a:r>
              <a:rPr lang="fr-FR" sz="2400" b="1" dirty="0"/>
              <a:t>	Il n’appartient à personne : il n’est pas la « propriété du malade ». Il n’est pas non plus la « propriété du médecin » ; il n’en est que le dépositaire et ne peut se permettre aucune divulgation en dehors des cas où la loi l’oblige, l’autorise ou le laisse libre de donner certains renseignements.</a:t>
            </a:r>
          </a:p>
        </p:txBody>
      </p:sp>
    </p:spTree>
    <p:extLst>
      <p:ext uri="{BB962C8B-B14F-4D97-AF65-F5344CB8AC3E}">
        <p14:creationId xmlns:p14="http://schemas.microsoft.com/office/powerpoint/2010/main" val="2233102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0F7C17-61F4-4777-827B-B373C8589E69}"/>
              </a:ext>
            </a:extLst>
          </p:cNvPr>
          <p:cNvSpPr>
            <a:spLocks noGrp="1"/>
          </p:cNvSpPr>
          <p:nvPr>
            <p:ph type="title"/>
          </p:nvPr>
        </p:nvSpPr>
        <p:spPr>
          <a:xfrm>
            <a:off x="3318058" y="231354"/>
            <a:ext cx="5555883" cy="852439"/>
          </a:xfrm>
          <a:solidFill>
            <a:schemeClr val="tx1"/>
          </a:solidFill>
        </p:spPr>
        <p:txBody>
          <a:bodyPr>
            <a:noAutofit/>
          </a:bodyPr>
          <a:lstStyle/>
          <a:p>
            <a:r>
              <a:rPr lang="fr-FR" b="1" dirty="0">
                <a:solidFill>
                  <a:srgbClr val="FF0000"/>
                </a:solidFill>
              </a:rPr>
              <a:t>1). Un principe ancien</a:t>
            </a:r>
          </a:p>
        </p:txBody>
      </p:sp>
      <p:pic>
        <p:nvPicPr>
          <p:cNvPr id="4" name="Image 3">
            <a:extLst>
              <a:ext uri="{FF2B5EF4-FFF2-40B4-BE49-F238E27FC236}">
                <a16:creationId xmlns:a16="http://schemas.microsoft.com/office/drawing/2014/main" id="{0A8FCC2C-58A7-401F-800D-18C7604FD9DA}"/>
              </a:ext>
            </a:extLst>
          </p:cNvPr>
          <p:cNvPicPr>
            <a:picLocks noChangeAspect="1"/>
          </p:cNvPicPr>
          <p:nvPr/>
        </p:nvPicPr>
        <p:blipFill>
          <a:blip r:embed="rId2"/>
          <a:stretch>
            <a:fillRect/>
          </a:stretch>
        </p:blipFill>
        <p:spPr>
          <a:xfrm>
            <a:off x="4248121" y="1469384"/>
            <a:ext cx="3695758" cy="5157262"/>
          </a:xfrm>
          <a:prstGeom prst="rect">
            <a:avLst/>
          </a:prstGeom>
        </p:spPr>
      </p:pic>
    </p:spTree>
    <p:extLst>
      <p:ext uri="{BB962C8B-B14F-4D97-AF65-F5344CB8AC3E}">
        <p14:creationId xmlns:p14="http://schemas.microsoft.com/office/powerpoint/2010/main" val="208080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B519140-FC45-4460-BF84-6C17FE6715EE}"/>
              </a:ext>
            </a:extLst>
          </p:cNvPr>
          <p:cNvSpPr txBox="1"/>
          <p:nvPr/>
        </p:nvSpPr>
        <p:spPr>
          <a:xfrm>
            <a:off x="2311706" y="517793"/>
            <a:ext cx="7568588" cy="954107"/>
          </a:xfrm>
          <a:prstGeom prst="rect">
            <a:avLst/>
          </a:prstGeom>
          <a:noFill/>
        </p:spPr>
        <p:txBody>
          <a:bodyPr wrap="square" rtlCol="0">
            <a:spAutoFit/>
          </a:bodyPr>
          <a:lstStyle/>
          <a:p>
            <a:r>
              <a:rPr lang="fr-FR" sz="3200" b="1" dirty="0">
                <a:solidFill>
                  <a:srgbClr val="FFFF00"/>
                </a:solidFill>
              </a:rPr>
              <a:t>Tradition qui se réfère à Hippocrate…</a:t>
            </a:r>
          </a:p>
          <a:p>
            <a:pPr algn="ctr"/>
            <a:r>
              <a:rPr lang="fr-FR" sz="2400" dirty="0">
                <a:solidFill>
                  <a:srgbClr val="FFFF00"/>
                </a:solidFill>
              </a:rPr>
              <a:t>(vers 460 – 377 av J-C)</a:t>
            </a:r>
          </a:p>
        </p:txBody>
      </p:sp>
      <p:sp>
        <p:nvSpPr>
          <p:cNvPr id="3" name="ZoneTexte 2">
            <a:extLst>
              <a:ext uri="{FF2B5EF4-FFF2-40B4-BE49-F238E27FC236}">
                <a16:creationId xmlns:a16="http://schemas.microsoft.com/office/drawing/2014/main" id="{1459A1E2-6B0B-410B-AE82-936266CE14B0}"/>
              </a:ext>
            </a:extLst>
          </p:cNvPr>
          <p:cNvSpPr txBox="1"/>
          <p:nvPr/>
        </p:nvSpPr>
        <p:spPr>
          <a:xfrm>
            <a:off x="962140" y="2005070"/>
            <a:ext cx="10267720" cy="3539430"/>
          </a:xfrm>
          <a:prstGeom prst="rect">
            <a:avLst/>
          </a:prstGeom>
          <a:noFill/>
        </p:spPr>
        <p:txBody>
          <a:bodyPr wrap="square" rtlCol="0">
            <a:spAutoFit/>
          </a:bodyPr>
          <a:lstStyle/>
          <a:p>
            <a:r>
              <a:rPr lang="fr-FR" sz="3200" b="1" i="1" dirty="0"/>
              <a:t>	« Je jure par Apollon médecin, par Asclépios, par Hygie et Panacée… Tout ce que je verrai ou entendrai au cours du traitement, ou même en dehors du traitement, concernant la vie des gens, si cela ne doit jamais être répété au dehors, je le tairai, considérant que de telles choses sont secrètes. » </a:t>
            </a:r>
            <a:endParaRPr lang="fr-FR" sz="3200" b="1" dirty="0"/>
          </a:p>
        </p:txBody>
      </p:sp>
    </p:spTree>
    <p:extLst>
      <p:ext uri="{BB962C8B-B14F-4D97-AF65-F5344CB8AC3E}">
        <p14:creationId xmlns:p14="http://schemas.microsoft.com/office/powerpoint/2010/main" val="2742611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E484D86-6FAB-4F11-A0C2-DE1AD0596938}"/>
              </a:ext>
            </a:extLst>
          </p:cNvPr>
          <p:cNvSpPr txBox="1"/>
          <p:nvPr/>
        </p:nvSpPr>
        <p:spPr>
          <a:xfrm>
            <a:off x="2721165" y="374573"/>
            <a:ext cx="6819441" cy="1077218"/>
          </a:xfrm>
          <a:prstGeom prst="rect">
            <a:avLst/>
          </a:prstGeom>
          <a:noFill/>
        </p:spPr>
        <p:txBody>
          <a:bodyPr wrap="square" rtlCol="0">
            <a:spAutoFit/>
          </a:bodyPr>
          <a:lstStyle/>
          <a:p>
            <a:pPr algn="ctr"/>
            <a:r>
              <a:rPr lang="fr-FR" sz="3200" b="1" dirty="0">
                <a:solidFill>
                  <a:srgbClr val="FFFF00"/>
                </a:solidFill>
              </a:rPr>
              <a:t>… mais qui reste un des piliers de la médecine contemporaine</a:t>
            </a:r>
          </a:p>
        </p:txBody>
      </p:sp>
      <p:sp>
        <p:nvSpPr>
          <p:cNvPr id="3" name="ZoneTexte 2">
            <a:extLst>
              <a:ext uri="{FF2B5EF4-FFF2-40B4-BE49-F238E27FC236}">
                <a16:creationId xmlns:a16="http://schemas.microsoft.com/office/drawing/2014/main" id="{79E48F8A-2635-4B84-8253-FBD79FE37F28}"/>
              </a:ext>
            </a:extLst>
          </p:cNvPr>
          <p:cNvSpPr txBox="1"/>
          <p:nvPr/>
        </p:nvSpPr>
        <p:spPr>
          <a:xfrm>
            <a:off x="1211853" y="2302525"/>
            <a:ext cx="9838063" cy="4031873"/>
          </a:xfrm>
          <a:prstGeom prst="rect">
            <a:avLst/>
          </a:prstGeom>
          <a:noFill/>
        </p:spPr>
        <p:txBody>
          <a:bodyPr wrap="square" rtlCol="0">
            <a:spAutoFit/>
          </a:bodyPr>
          <a:lstStyle/>
          <a:p>
            <a:r>
              <a:rPr lang="fr-FR" sz="3200" b="1" i="1" dirty="0"/>
              <a:t>	« Je promets et je jure d’être fidèle aux lois de l’honneur et de la probité dans l’exercice de la Médecine…</a:t>
            </a:r>
            <a:r>
              <a:rPr lang="fr-FR" sz="3200" b="1" dirty="0"/>
              <a:t> </a:t>
            </a:r>
            <a:r>
              <a:rPr lang="fr-FR" sz="3200" b="1" i="1" dirty="0"/>
              <a:t>Admis dans l’intérieur des maisons, mes yeux ne verront pas ce qui s’y passe ; ma langue taira les secrets qui me seront confiés, et mon état ne servira pas à corrompre les mœurs ni à favoriser le crime. »</a:t>
            </a:r>
          </a:p>
          <a:p>
            <a:pPr algn="r"/>
            <a:r>
              <a:rPr lang="fr-FR" sz="3200" b="1" i="1" dirty="0"/>
              <a:t>											</a:t>
            </a:r>
            <a:r>
              <a:rPr lang="fr-FR" sz="2000" b="1" i="1" dirty="0">
                <a:solidFill>
                  <a:srgbClr val="FFFF00"/>
                </a:solidFill>
              </a:rPr>
              <a:t>juin 1980</a:t>
            </a:r>
            <a:r>
              <a:rPr lang="fr-FR" sz="3200" b="1" i="1" dirty="0"/>
              <a:t>		</a:t>
            </a:r>
            <a:endParaRPr lang="fr-FR" sz="3200" b="1" dirty="0"/>
          </a:p>
        </p:txBody>
      </p:sp>
    </p:spTree>
    <p:extLst>
      <p:ext uri="{BB962C8B-B14F-4D97-AF65-F5344CB8AC3E}">
        <p14:creationId xmlns:p14="http://schemas.microsoft.com/office/powerpoint/2010/main" val="3657968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33C6E71-2947-4D3E-8527-F0227D0343ED}"/>
              </a:ext>
            </a:extLst>
          </p:cNvPr>
          <p:cNvSpPr txBox="1"/>
          <p:nvPr/>
        </p:nvSpPr>
        <p:spPr>
          <a:xfrm>
            <a:off x="1652530" y="492985"/>
            <a:ext cx="8901629" cy="584775"/>
          </a:xfrm>
          <a:prstGeom prst="rect">
            <a:avLst/>
          </a:prstGeom>
          <a:noFill/>
        </p:spPr>
        <p:txBody>
          <a:bodyPr wrap="square" rtlCol="0">
            <a:spAutoFit/>
          </a:bodyPr>
          <a:lstStyle/>
          <a:p>
            <a:r>
              <a:rPr lang="fr-FR" sz="3200" b="1" dirty="0">
                <a:solidFill>
                  <a:srgbClr val="FFFF00"/>
                </a:solidFill>
              </a:rPr>
              <a:t>Article 4 du Code de Déontologie Médicale</a:t>
            </a:r>
          </a:p>
        </p:txBody>
      </p:sp>
      <p:sp>
        <p:nvSpPr>
          <p:cNvPr id="3" name="ZoneTexte 2">
            <a:extLst>
              <a:ext uri="{FF2B5EF4-FFF2-40B4-BE49-F238E27FC236}">
                <a16:creationId xmlns:a16="http://schemas.microsoft.com/office/drawing/2014/main" id="{31C5D00F-BCE2-4ED5-A38E-031E88FE7D56}"/>
              </a:ext>
            </a:extLst>
          </p:cNvPr>
          <p:cNvSpPr txBox="1"/>
          <p:nvPr/>
        </p:nvSpPr>
        <p:spPr>
          <a:xfrm>
            <a:off x="1035585" y="1983036"/>
            <a:ext cx="10135518" cy="4031873"/>
          </a:xfrm>
          <a:prstGeom prst="rect">
            <a:avLst/>
          </a:prstGeom>
          <a:noFill/>
        </p:spPr>
        <p:txBody>
          <a:bodyPr wrap="square" rtlCol="0">
            <a:spAutoFit/>
          </a:bodyPr>
          <a:lstStyle/>
          <a:p>
            <a:r>
              <a:rPr lang="fr-FR" dirty="0"/>
              <a:t> 	</a:t>
            </a:r>
            <a:r>
              <a:rPr lang="fr-FR" sz="3200" b="1" i="1" dirty="0"/>
              <a:t>« Le secret professionnel, </a:t>
            </a:r>
            <a:r>
              <a:rPr lang="fr-FR" sz="3200" b="1" i="1" dirty="0">
                <a:solidFill>
                  <a:srgbClr val="FFC000"/>
                </a:solidFill>
              </a:rPr>
              <a:t>institué dans l’intérêt des patients</a:t>
            </a:r>
            <a:r>
              <a:rPr lang="fr-FR" sz="3200" b="1" i="1" dirty="0"/>
              <a:t>, s’impose à tout médecin dans les conditions établies </a:t>
            </a:r>
            <a:r>
              <a:rPr lang="fr-FR" sz="3200" b="1" i="1" dirty="0">
                <a:solidFill>
                  <a:srgbClr val="FFC000"/>
                </a:solidFill>
              </a:rPr>
              <a:t>par la loi</a:t>
            </a:r>
            <a:r>
              <a:rPr lang="fr-FR" sz="3200" b="1" i="1" dirty="0"/>
              <a:t>.</a:t>
            </a:r>
            <a:endParaRPr lang="fr-FR" sz="3200" b="1" dirty="0"/>
          </a:p>
          <a:p>
            <a:r>
              <a:rPr lang="fr-FR" sz="3200" b="1" i="1" dirty="0"/>
              <a:t>	Le secret couvre tout ce qui est venu à la connaissance du médecin dans l’exercice de sa profession, c’est-à-dire </a:t>
            </a:r>
            <a:r>
              <a:rPr lang="fr-FR" sz="3200" b="1" i="1" dirty="0">
                <a:solidFill>
                  <a:srgbClr val="FFC000"/>
                </a:solidFill>
              </a:rPr>
              <a:t>non seulement ce qui lui a été confié, mais aussi ce qu’il a vu, entendu ou compris. »</a:t>
            </a:r>
            <a:endParaRPr lang="fr-FR" sz="3200" b="1" dirty="0">
              <a:solidFill>
                <a:srgbClr val="FFC000"/>
              </a:solidFill>
            </a:endParaRPr>
          </a:p>
        </p:txBody>
      </p:sp>
    </p:spTree>
    <p:extLst>
      <p:ext uri="{BB962C8B-B14F-4D97-AF65-F5344CB8AC3E}">
        <p14:creationId xmlns:p14="http://schemas.microsoft.com/office/powerpoint/2010/main" val="3439520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42C132-856B-4EF1-A430-F903A83A218B}"/>
              </a:ext>
            </a:extLst>
          </p:cNvPr>
          <p:cNvSpPr>
            <a:spLocks noGrp="1"/>
          </p:cNvSpPr>
          <p:nvPr>
            <p:ph type="title"/>
          </p:nvPr>
        </p:nvSpPr>
        <p:spPr>
          <a:xfrm>
            <a:off x="527556" y="199730"/>
            <a:ext cx="11136887" cy="1131067"/>
          </a:xfrm>
          <a:solidFill>
            <a:schemeClr val="tx1"/>
          </a:solidFill>
        </p:spPr>
        <p:txBody>
          <a:bodyPr/>
          <a:lstStyle/>
          <a:p>
            <a:r>
              <a:rPr lang="fr-FR" b="1" dirty="0">
                <a:solidFill>
                  <a:srgbClr val="FF0000"/>
                </a:solidFill>
              </a:rPr>
              <a:t>2). Evolution de la notion du secret médical</a:t>
            </a:r>
          </a:p>
        </p:txBody>
      </p:sp>
      <p:sp>
        <p:nvSpPr>
          <p:cNvPr id="4" name="ZoneTexte 3">
            <a:extLst>
              <a:ext uri="{FF2B5EF4-FFF2-40B4-BE49-F238E27FC236}">
                <a16:creationId xmlns:a16="http://schemas.microsoft.com/office/drawing/2014/main" id="{841C78B4-E722-4920-AC71-8B51906DFEB7}"/>
              </a:ext>
            </a:extLst>
          </p:cNvPr>
          <p:cNvSpPr txBox="1"/>
          <p:nvPr/>
        </p:nvSpPr>
        <p:spPr>
          <a:xfrm>
            <a:off x="527556" y="1641512"/>
            <a:ext cx="10829580" cy="5016758"/>
          </a:xfrm>
          <a:prstGeom prst="rect">
            <a:avLst/>
          </a:prstGeom>
          <a:noFill/>
        </p:spPr>
        <p:txBody>
          <a:bodyPr wrap="square" rtlCol="0">
            <a:spAutoFit/>
          </a:bodyPr>
          <a:lstStyle/>
          <a:p>
            <a:pPr lvl="1"/>
            <a:r>
              <a:rPr lang="fr-FR" sz="3200" b="1" dirty="0">
                <a:solidFill>
                  <a:srgbClr val="FFFF00"/>
                </a:solidFill>
              </a:rPr>
              <a:t>2.1. Du Code Pénal de 1810 à 1992</a:t>
            </a:r>
          </a:p>
          <a:p>
            <a:pPr lvl="2"/>
            <a:r>
              <a:rPr lang="fr-FR" sz="3200" b="1" dirty="0">
                <a:solidFill>
                  <a:srgbClr val="FFFF00"/>
                </a:solidFill>
              </a:rPr>
              <a:t>2.1.1. Article 378 du CP de 1810</a:t>
            </a:r>
          </a:p>
          <a:p>
            <a:pPr lvl="2"/>
            <a:r>
              <a:rPr lang="fr-FR" sz="3200" b="1" dirty="0">
                <a:solidFill>
                  <a:srgbClr val="FFFF00"/>
                </a:solidFill>
              </a:rPr>
              <a:t>2.1.2. Arrêt </a:t>
            </a:r>
            <a:r>
              <a:rPr lang="fr-FR" sz="3200" b="1" dirty="0" err="1">
                <a:solidFill>
                  <a:srgbClr val="FFFF00"/>
                </a:solidFill>
              </a:rPr>
              <a:t>Watelet</a:t>
            </a:r>
            <a:r>
              <a:rPr lang="fr-FR" sz="3200" b="1" dirty="0">
                <a:solidFill>
                  <a:srgbClr val="FFFF00"/>
                </a:solidFill>
              </a:rPr>
              <a:t> de 1885</a:t>
            </a:r>
          </a:p>
          <a:p>
            <a:pPr lvl="2"/>
            <a:r>
              <a:rPr lang="fr-FR" sz="3200" b="1" dirty="0">
                <a:solidFill>
                  <a:srgbClr val="FFFF00"/>
                </a:solidFill>
              </a:rPr>
              <a:t>2.1.3. Glissement de sens</a:t>
            </a:r>
          </a:p>
          <a:p>
            <a:pPr lvl="2"/>
            <a:endParaRPr lang="fr-FR" sz="3200" b="1" dirty="0">
              <a:solidFill>
                <a:srgbClr val="FFFF00"/>
              </a:solidFill>
            </a:endParaRPr>
          </a:p>
          <a:p>
            <a:pPr lvl="1"/>
            <a:r>
              <a:rPr lang="fr-FR" sz="3200" b="1" dirty="0">
                <a:solidFill>
                  <a:srgbClr val="FFFF00"/>
                </a:solidFill>
              </a:rPr>
              <a:t>2.2. Réforme du Code Pénal de 1992</a:t>
            </a:r>
          </a:p>
          <a:p>
            <a:pPr lvl="1"/>
            <a:endParaRPr lang="fr-FR" sz="3200" b="1" dirty="0">
              <a:solidFill>
                <a:srgbClr val="FFFF00"/>
              </a:solidFill>
            </a:endParaRPr>
          </a:p>
          <a:p>
            <a:pPr lvl="1"/>
            <a:r>
              <a:rPr lang="fr-FR" sz="3200" b="1" dirty="0">
                <a:solidFill>
                  <a:srgbClr val="FFFF00"/>
                </a:solidFill>
              </a:rPr>
              <a:t>2.3. Loi du 4 mars 2002</a:t>
            </a:r>
          </a:p>
          <a:p>
            <a:pPr lvl="1"/>
            <a:endParaRPr lang="fr-FR" sz="3200" b="1" dirty="0">
              <a:solidFill>
                <a:srgbClr val="FFFF00"/>
              </a:solidFill>
            </a:endParaRPr>
          </a:p>
          <a:p>
            <a:pPr lvl="1"/>
            <a:r>
              <a:rPr lang="fr-FR" sz="3200" b="1" dirty="0">
                <a:solidFill>
                  <a:srgbClr val="FFFF00"/>
                </a:solidFill>
              </a:rPr>
              <a:t>2.4. Loi du 26 janvier 2016</a:t>
            </a:r>
          </a:p>
        </p:txBody>
      </p:sp>
    </p:spTree>
    <p:extLst>
      <p:ext uri="{BB962C8B-B14F-4D97-AF65-F5344CB8AC3E}">
        <p14:creationId xmlns:p14="http://schemas.microsoft.com/office/powerpoint/2010/main" val="218334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661BA52-F28E-495C-B970-F552AB878547}"/>
              </a:ext>
            </a:extLst>
          </p:cNvPr>
          <p:cNvSpPr txBox="1"/>
          <p:nvPr/>
        </p:nvSpPr>
        <p:spPr>
          <a:xfrm>
            <a:off x="1579084" y="308472"/>
            <a:ext cx="9033830" cy="707886"/>
          </a:xfrm>
          <a:prstGeom prst="rect">
            <a:avLst/>
          </a:prstGeom>
          <a:noFill/>
        </p:spPr>
        <p:txBody>
          <a:bodyPr wrap="square" rtlCol="0">
            <a:spAutoFit/>
          </a:bodyPr>
          <a:lstStyle/>
          <a:p>
            <a:r>
              <a:rPr lang="fr-FR" sz="4000" b="1" dirty="0">
                <a:solidFill>
                  <a:srgbClr val="FFFF00"/>
                </a:solidFill>
              </a:rPr>
              <a:t>2.1. Du code pénal de 1810 à 1992</a:t>
            </a:r>
            <a:endParaRPr lang="fr-FR" sz="4000" dirty="0"/>
          </a:p>
        </p:txBody>
      </p:sp>
      <p:pic>
        <p:nvPicPr>
          <p:cNvPr id="4" name="Image 3">
            <a:extLst>
              <a:ext uri="{FF2B5EF4-FFF2-40B4-BE49-F238E27FC236}">
                <a16:creationId xmlns:a16="http://schemas.microsoft.com/office/drawing/2014/main" id="{B52388E4-A908-4A20-9A81-7C72C204B66E}"/>
              </a:ext>
            </a:extLst>
          </p:cNvPr>
          <p:cNvPicPr>
            <a:picLocks noChangeAspect="1"/>
          </p:cNvPicPr>
          <p:nvPr/>
        </p:nvPicPr>
        <p:blipFill>
          <a:blip r:embed="rId2"/>
          <a:stretch>
            <a:fillRect/>
          </a:stretch>
        </p:blipFill>
        <p:spPr>
          <a:xfrm>
            <a:off x="2220481" y="1489271"/>
            <a:ext cx="7751037" cy="5150134"/>
          </a:xfrm>
          <a:prstGeom prst="rect">
            <a:avLst/>
          </a:prstGeom>
        </p:spPr>
      </p:pic>
    </p:spTree>
    <p:extLst>
      <p:ext uri="{BB962C8B-B14F-4D97-AF65-F5344CB8AC3E}">
        <p14:creationId xmlns:p14="http://schemas.microsoft.com/office/powerpoint/2010/main" val="814769916"/>
      </p:ext>
    </p:extLst>
  </p:cSld>
  <p:clrMapOvr>
    <a:masterClrMapping/>
  </p:clrMapOvr>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3984</TotalTime>
  <Words>904</Words>
  <Application>Microsoft Office PowerPoint</Application>
  <PresentationFormat>Grand écran</PresentationFormat>
  <Paragraphs>246</Paragraphs>
  <Slides>30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30</vt:i4>
      </vt:variant>
    </vt:vector>
  </HeadingPairs>
  <TitlesOfParts>
    <vt:vector size="36" baseType="lpstr">
      <vt:lpstr>Arial</vt:lpstr>
      <vt:lpstr>Calibri</vt:lpstr>
      <vt:lpstr>Century Gothic</vt:lpstr>
      <vt:lpstr>Wingdings</vt:lpstr>
      <vt:lpstr>Wingdings 3</vt:lpstr>
      <vt:lpstr>Secteur</vt:lpstr>
      <vt:lpstr>LE DROIT AU SECRET ?</vt:lpstr>
      <vt:lpstr>Le secret médical</vt:lpstr>
      <vt:lpstr>plan</vt:lpstr>
      <vt:lpstr>1). Un principe ancien</vt:lpstr>
      <vt:lpstr>Présentation PowerPoint</vt:lpstr>
      <vt:lpstr>Présentation PowerPoint</vt:lpstr>
      <vt:lpstr>Présentation PowerPoint</vt:lpstr>
      <vt:lpstr>2). Evolution de la notion du secret médical</vt:lpstr>
      <vt:lpstr>Présentation PowerPoint</vt:lpstr>
      <vt:lpstr>Présentation PowerPoint</vt:lpstr>
      <vt:lpstr>Présentation PowerPoint</vt:lpstr>
      <vt:lpstr>Présentation PowerPoint</vt:lpstr>
      <vt:lpstr>2.2. réforme du code pénal de 1992 </vt:lpstr>
      <vt:lpstr>Présentation PowerPoint</vt:lpstr>
      <vt:lpstr>Présentation PowerPoint</vt:lpstr>
      <vt:lpstr>Présentation PowerPoint</vt:lpstr>
      <vt:lpstr>2.3. loi relative aux droits des malades et à la qualité du système de santé  du 4 mars 2002 ( Loi kouchner)</vt:lpstr>
      <vt:lpstr>Présentation PowerPoint</vt:lpstr>
      <vt:lpstr>2.4. loi de modernisation de notre système de sante du 26 janvier 2016 (loi touraine)</vt:lpstr>
      <vt:lpstr>Présentation PowerPoint</vt:lpstr>
      <vt:lpstr>Elargissement de l’équipe de soin</vt:lpstr>
      <vt:lpstr>Présentation PowerPoint</vt:lpstr>
      <vt:lpstr>Le dossier médical </vt:lpstr>
      <vt:lpstr>Présentation PowerPoint</vt:lpstr>
      <vt:lpstr>Résumé</vt:lpstr>
      <vt:lpstr>3). Conséquences de l’érosion du secret ?</vt:lpstr>
      <vt:lpstr>Présentation PowerPoint</vt:lpstr>
      <vt:lpstr>Présentation PowerPoint</vt:lpstr>
      <vt:lpstr>Présentation PowerPoint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DROIT AU SECRET ?</dc:title>
  <dc:creator>Maryvonne Baron</dc:creator>
  <cp:lastModifiedBy>Maryvonne Baron</cp:lastModifiedBy>
  <cp:revision>146</cp:revision>
  <dcterms:created xsi:type="dcterms:W3CDTF">2019-03-29T13:48:13Z</dcterms:created>
  <dcterms:modified xsi:type="dcterms:W3CDTF">2019-05-04T05:54:18Z</dcterms:modified>
</cp:coreProperties>
</file>